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306" r:id="rId3"/>
    <p:sldId id="307" r:id="rId4"/>
    <p:sldId id="278" r:id="rId5"/>
    <p:sldId id="290" r:id="rId6"/>
    <p:sldId id="289" r:id="rId7"/>
    <p:sldId id="291" r:id="rId8"/>
    <p:sldId id="292" r:id="rId9"/>
    <p:sldId id="295" r:id="rId10"/>
    <p:sldId id="293" r:id="rId11"/>
    <p:sldId id="299" r:id="rId12"/>
    <p:sldId id="301" r:id="rId13"/>
    <p:sldId id="303" r:id="rId14"/>
    <p:sldId id="296" r:id="rId15"/>
  </p:sldIdLst>
  <p:sldSz cx="12192000" cy="6858000"/>
  <p:notesSz cx="6797675" cy="9874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6666"/>
    <a:srgbClr val="009999"/>
    <a:srgbClr val="1D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62129-E8AC-47B0-B571-79D875304EEE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0F0D0-13A8-4B8A-AF39-5E4A86FD2D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537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80F-74C7-4302-809E-404D5FB401DB}" type="datetime1">
              <a:rPr lang="it-IT" smtClean="0"/>
              <a:t>11/07/2022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357-31D5-41F1-871E-2A3E9304A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42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AE5F-C6D6-491A-9A4C-33DEF6A68DB5}" type="datetime1">
              <a:rPr lang="it-IT" smtClean="0"/>
              <a:t>11/07/2022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357-31D5-41F1-871E-2A3E9304A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982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B3CB-CDE9-48C2-9AEB-5C5F43359C9A}" type="datetime1">
              <a:rPr lang="it-IT" smtClean="0"/>
              <a:t>11/07/2022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357-31D5-41F1-871E-2A3E9304A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24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0610-2154-4DD3-8F21-17EFBF6EA2C5}" type="datetime1">
              <a:rPr lang="it-IT" smtClean="0"/>
              <a:t>11/07/2022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357-31D5-41F1-871E-2A3E9304A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17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16E24-3BE5-4482-B83A-0ABFC73E59A0}" type="datetime1">
              <a:rPr lang="it-IT" smtClean="0"/>
              <a:t>11/07/2022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357-31D5-41F1-871E-2A3E9304A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905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8A10-ADBD-4DC0-B370-BF57088223AA}" type="datetime1">
              <a:rPr lang="it-IT" smtClean="0"/>
              <a:t>11/07/2022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357-31D5-41F1-871E-2A3E9304A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647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C582-E64C-48C2-BE6F-B520D2990D42}" type="datetime1">
              <a:rPr lang="it-IT" smtClean="0"/>
              <a:t>11/07/2022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357-31D5-41F1-871E-2A3E9304A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539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E3F2-B0DF-4163-8FEA-F901C5C5F5AD}" type="datetime1">
              <a:rPr lang="it-IT" smtClean="0"/>
              <a:t>11/07/2022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357-31D5-41F1-871E-2A3E9304A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741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D549-8282-485C-9D8A-329DE8CD9686}" type="datetime1">
              <a:rPr lang="it-IT" smtClean="0"/>
              <a:t>11/07/2022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357-31D5-41F1-871E-2A3E9304A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28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99A5-FBDE-44A2-9301-FEBE31923069}" type="datetime1">
              <a:rPr lang="it-IT" smtClean="0"/>
              <a:t>11/07/2022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357-31D5-41F1-871E-2A3E9304A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2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17FE-EA2A-4DA2-8DE1-BCBB27C27D5E}" type="datetime1">
              <a:rPr lang="it-IT" smtClean="0"/>
              <a:t>11/07/2022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357-31D5-41F1-871E-2A3E9304A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51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A3014-982F-4F34-8BD3-B32C19C4572A}" type="datetime1">
              <a:rPr lang="it-IT" smtClean="0"/>
              <a:t>11/07/2022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EE357-31D5-41F1-871E-2A3E9304AA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07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2412490"/>
            <a:ext cx="12192000" cy="1776448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4000"/>
              </a:lnSpc>
              <a:spcBef>
                <a:spcPct val="0"/>
              </a:spcBef>
            </a:pPr>
            <a:r>
              <a:rPr lang="it-IT" sz="3200" b="1" dirty="0">
                <a:solidFill>
                  <a:schemeClr val="bg1"/>
                </a:solidFill>
                <a:latin typeface="Helvetica" panose="020B0604020202020204" pitchFamily="34" charset="0"/>
              </a:rPr>
              <a:t>INIZIATIVE A FAVORE DELLE </a:t>
            </a:r>
          </a:p>
          <a:p>
            <a:pPr lvl="0" algn="ctr">
              <a:lnSpc>
                <a:spcPct val="114000"/>
              </a:lnSpc>
              <a:spcBef>
                <a:spcPct val="0"/>
              </a:spcBef>
            </a:pPr>
            <a:r>
              <a:rPr lang="it-IT" sz="3200" b="1" dirty="0">
                <a:solidFill>
                  <a:schemeClr val="bg1"/>
                </a:solidFill>
                <a:latin typeface="Helvetica" panose="020B0604020202020204" pitchFamily="34" charset="0"/>
              </a:rPr>
              <a:t>IMPRESE DELLE PROVINCE DI ALESSANDRIA E DI ASTI </a:t>
            </a:r>
          </a:p>
          <a:p>
            <a:pPr lvl="0" algn="ctr">
              <a:lnSpc>
                <a:spcPct val="114000"/>
              </a:lnSpc>
              <a:spcBef>
                <a:spcPct val="0"/>
              </a:spcBef>
            </a:pPr>
            <a:r>
              <a:rPr lang="it-IT" sz="3200" b="1" dirty="0">
                <a:solidFill>
                  <a:schemeClr val="bg1"/>
                </a:solidFill>
                <a:latin typeface="Helvetica" panose="020B0604020202020204" pitchFamily="34" charset="0"/>
              </a:rPr>
              <a:t>ANNO 2022</a:t>
            </a: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CFE8A336-9DBA-44AC-B8F7-42F122CD9D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F051AD8-7416-4477-92EF-3B2DA0A75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229" y="196160"/>
            <a:ext cx="2400911" cy="76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4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diritto 7"/>
          <p:cNvCxnSpPr/>
          <p:nvPr/>
        </p:nvCxnSpPr>
        <p:spPr>
          <a:xfrm>
            <a:off x="0" y="1095624"/>
            <a:ext cx="12192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377908" y="1921318"/>
            <a:ext cx="1137631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300"/>
              </a:spcAft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Il voucher viene determinato nella misura del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70%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dei costi ammissibili fino ad un massimo di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€ 5.000,00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</a:p>
          <a:p>
            <a:pPr lvl="0" algn="just">
              <a:spcAft>
                <a:spcPts val="300"/>
              </a:spcAft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 partecipazione al bando presuppone un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limite minimo di spesa di € 2.000,00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Alle imprese in possesso del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rating di legalità </a:t>
            </a:r>
            <a:r>
              <a:rPr kumimoji="0" lang="it-IT" b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è</a:t>
            </a:r>
            <a:r>
              <a:rPr kumimoji="0" lang="it-IT" b="1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concessa un’ulteriore </a:t>
            </a:r>
            <a:r>
              <a:rPr kumimoji="0" lang="it-IT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premialità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 di € 150,00.</a:t>
            </a:r>
          </a:p>
          <a:p>
            <a:pPr lvl="0" algn="just">
              <a:spcAft>
                <a:spcPts val="300"/>
              </a:spcAft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Ogni impresa può presentare una sola domanda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valere sul presente bando.</a:t>
            </a:r>
          </a:p>
          <a:p>
            <a:pPr lvl="0" algn="just">
              <a:spcAft>
                <a:spcPts val="300"/>
              </a:spcAft>
            </a:pP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77908" y="1344545"/>
            <a:ext cx="6533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Entità del contributo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377908" y="3667642"/>
            <a:ext cx="114877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Gli aiuti non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sono cumulabili per gli stessi costi ammissibili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con altre misure di aiuto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0" y="137051"/>
            <a:ext cx="12192000" cy="830997"/>
          </a:xfrm>
          <a:prstGeom prst="rect">
            <a:avLst/>
          </a:prstGeom>
          <a:gradFill flip="none" rotWithShape="1">
            <a:gsLst>
              <a:gs pos="0">
                <a:srgbClr val="008080"/>
              </a:gs>
              <a:gs pos="85000">
                <a:srgbClr val="008080"/>
              </a:gs>
              <a:gs pos="100000">
                <a:srgbClr val="00666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>
            <a:spAutoFit/>
          </a:bodyPr>
          <a:lstStyle/>
          <a:p>
            <a:pPr lvl="0" algn="ctr" fontAlgn="base">
              <a:buClr>
                <a:srgbClr val="336666"/>
              </a:buClr>
              <a:buSzPct val="70000"/>
            </a:pPr>
            <a:r>
              <a:rPr lang="it-IT" altLang="it-IT" sz="2400" b="1" dirty="0">
                <a:solidFill>
                  <a:prstClr val="white">
                    <a:lumMod val="95000"/>
                  </a:prstClr>
                </a:solidFill>
                <a:latin typeface="Century Gothic" panose="020B0502020202020204" pitchFamily="34" charset="0"/>
              </a:rPr>
              <a:t>VOUCHER PER  SERVIZI DI CONSULENZA SPECIALISTICA IN TEMA </a:t>
            </a:r>
          </a:p>
          <a:p>
            <a:pPr lvl="0" algn="ctr" fontAlgn="base">
              <a:buClr>
                <a:srgbClr val="336666"/>
              </a:buClr>
              <a:buSzPct val="70000"/>
            </a:pPr>
            <a:r>
              <a:rPr lang="it-IT" altLang="it-IT" sz="2400" b="1" dirty="0">
                <a:solidFill>
                  <a:prstClr val="white">
                    <a:lumMod val="95000"/>
                  </a:prstClr>
                </a:solidFill>
                <a:latin typeface="Century Gothic" panose="020B0502020202020204" pitchFamily="34" charset="0"/>
              </a:rPr>
              <a:t>DI INTERNAZIONALIZZAZIONE </a:t>
            </a: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4259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137059"/>
            <a:ext cx="12192000" cy="70788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lvl="0" algn="ctr" fontAlgn="base">
              <a:buClr>
                <a:srgbClr val="336666"/>
              </a:buClr>
              <a:buSzPct val="70000"/>
            </a:pPr>
            <a:endParaRPr lang="it-IT" altLang="it-IT" sz="800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lvl="0" algn="ctr" fontAlgn="base">
              <a:buClr>
                <a:srgbClr val="336666"/>
              </a:buClr>
              <a:buSzPct val="70000"/>
            </a:pPr>
            <a:r>
              <a:rPr lang="it-IT" altLang="it-IT" sz="2400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BANDO DI CONTRIBUTO PER LA PARTECIPAZIONE A EVENTI FIERISTICI</a:t>
            </a:r>
          </a:p>
          <a:p>
            <a:pPr lvl="0" algn="ctr" fontAlgn="base">
              <a:buClr>
                <a:srgbClr val="336666"/>
              </a:buClr>
              <a:buSzPct val="70000"/>
            </a:pPr>
            <a:endParaRPr lang="it-IT" altLang="it-IT" sz="800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Connettore diritto 7"/>
          <p:cNvCxnSpPr/>
          <p:nvPr/>
        </p:nvCxnSpPr>
        <p:spPr>
          <a:xfrm>
            <a:off x="0" y="1095624"/>
            <a:ext cx="12192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236321" y="2855151"/>
            <a:ext cx="118015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Sono ammissibili la quota interessi sui finanziamenti concessi da banche (regolarmente iscritte negli albi ed elenchi di vigilanza tenuti dalla Banca d’Italia) con contratti stipulati a partire dall’1.1.2021, le spese di istruttoria e gli eventuali costi per la garanzia 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accessoria.</a:t>
            </a:r>
            <a:endParaRPr lang="it-IT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42065" y="1346304"/>
            <a:ext cx="32608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it-IT" sz="2400" b="1" dirty="0">
              <a:solidFill>
                <a:srgbClr val="7030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it-IT" sz="2400" b="1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Dotazione finanziaria</a:t>
            </a:r>
          </a:p>
        </p:txBody>
      </p:sp>
      <p:sp>
        <p:nvSpPr>
          <p:cNvPr id="7" name="Rettangolo 6"/>
          <p:cNvSpPr/>
          <p:nvPr/>
        </p:nvSpPr>
        <p:spPr>
          <a:xfrm>
            <a:off x="236321" y="1869143"/>
            <a:ext cx="1137991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000" b="1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Euro 150.000,00 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0" y="137051"/>
            <a:ext cx="12192000" cy="1077218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lvl="0" algn="ctr" fontAlgn="base">
              <a:buClr>
                <a:srgbClr val="336666"/>
              </a:buClr>
              <a:buSzPct val="70000"/>
            </a:pPr>
            <a:endParaRPr lang="it-IT" altLang="it-IT" sz="800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lvl="0" algn="ctr" fontAlgn="base">
              <a:buClr>
                <a:srgbClr val="336666"/>
              </a:buClr>
              <a:buSzPct val="70000"/>
            </a:pPr>
            <a:r>
              <a:rPr lang="it-IT" altLang="it-IT" sz="2400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BANDO DI CONTRIBUTO PER L’ABBATTIMENTO DEI COSTI</a:t>
            </a:r>
          </a:p>
          <a:p>
            <a:pPr lvl="0" algn="ctr" fontAlgn="base">
              <a:buClr>
                <a:srgbClr val="336666"/>
              </a:buClr>
              <a:buSzPct val="70000"/>
            </a:pPr>
            <a:r>
              <a:rPr lang="it-IT" altLang="it-IT" sz="2400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COLLEGATI ALL’ACCESSO AL CREDITO</a:t>
            </a:r>
          </a:p>
          <a:p>
            <a:pPr lvl="0" algn="ctr" fontAlgn="base">
              <a:buClr>
                <a:srgbClr val="336666"/>
              </a:buClr>
              <a:buSzPct val="70000"/>
            </a:pPr>
            <a:endParaRPr lang="it-IT" altLang="it-IT" sz="800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0F4FDBD9-41A8-424E-B644-BA24BC214C0D}"/>
              </a:ext>
            </a:extLst>
          </p:cNvPr>
          <p:cNvSpPr/>
          <p:nvPr/>
        </p:nvSpPr>
        <p:spPr>
          <a:xfrm>
            <a:off x="205223" y="4460422"/>
            <a:ext cx="5017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Tempistiche per la presentazione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2CF7B556-E5D6-4A36-B604-BB4722435A75}"/>
              </a:ext>
            </a:extLst>
          </p:cNvPr>
          <p:cNvSpPr/>
          <p:nvPr/>
        </p:nvSpPr>
        <p:spPr>
          <a:xfrm>
            <a:off x="236321" y="5054122"/>
            <a:ext cx="11592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Dalle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ore 9:00 del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18/07/2022 fino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alle ore 21:00 del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30/11/2022.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1938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137059"/>
            <a:ext cx="12192000" cy="1077218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lvl="0" algn="ctr" fontAlgn="base">
              <a:spcAft>
                <a:spcPct val="0"/>
              </a:spcAft>
              <a:buClr>
                <a:srgbClr val="336666"/>
              </a:buClr>
              <a:buSzPct val="70000"/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BANDO </a:t>
            </a:r>
            <a:r>
              <a:rPr lang="it-IT" altLang="it-IT" sz="2400" b="1" dirty="0">
                <a:solidFill>
                  <a:prstClr val="white">
                    <a:lumMod val="95000"/>
                  </a:prstClr>
                </a:solidFill>
                <a:latin typeface="Century Gothic" panose="020B0502020202020204" pitchFamily="34" charset="0"/>
              </a:rPr>
              <a:t>DI CONTRIBUTO PER L’ABBATTIMENTO DEI COSTI </a:t>
            </a:r>
          </a:p>
          <a:p>
            <a:pPr lvl="0" algn="ctr" fontAlgn="base">
              <a:spcAft>
                <a:spcPct val="0"/>
              </a:spcAft>
              <a:buClr>
                <a:srgbClr val="336666"/>
              </a:buClr>
              <a:buSzPct val="70000"/>
              <a:defRPr/>
            </a:pPr>
            <a:r>
              <a:rPr lang="it-IT" altLang="it-IT" sz="2400" b="1" dirty="0">
                <a:solidFill>
                  <a:prstClr val="white">
                    <a:lumMod val="95000"/>
                  </a:prstClr>
                </a:solidFill>
                <a:latin typeface="Century Gothic" panose="020B0502020202020204" pitchFamily="34" charset="0"/>
              </a:rPr>
              <a:t>COLLEGATI ALL’ACCESSO AL CREDITO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8" name="Connettore diritto 7"/>
          <p:cNvCxnSpPr/>
          <p:nvPr/>
        </p:nvCxnSpPr>
        <p:spPr>
          <a:xfrm>
            <a:off x="0" y="1095624"/>
            <a:ext cx="12192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377907" y="1657923"/>
            <a:ext cx="1150929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000" dirty="0"/>
          </a:p>
          <a:p>
            <a:pPr algn="just"/>
            <a:endParaRPr lang="it-IT" dirty="0">
              <a:solidFill>
                <a:prstClr val="black">
                  <a:lumMod val="75000"/>
                  <a:lumOff val="2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E’ considerata ammissibile la quota interessi (TAEG) sui finanziamenti bancari aventi le seguenti caratteristiche:</a:t>
            </a:r>
          </a:p>
          <a:p>
            <a:pPr lvl="0" algn="just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finanziamenti fino a 6 anni, con piano di ammortamento a rate mensili, trimestrali o semestrali;</a:t>
            </a:r>
          </a:p>
          <a:p>
            <a:pPr lvl="0" algn="just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decorrenza a partire dall’1.1.2021;</a:t>
            </a:r>
          </a:p>
          <a:p>
            <a:pPr lvl="0" algn="just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importo complessivo dei finanziamenti non superiore ad euro 200.000,00;</a:t>
            </a:r>
          </a:p>
          <a:p>
            <a:pPr lvl="0" algn="just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causale del finanziamenti: esigenza di liquidità e investimenti produttivi.</a:t>
            </a:r>
          </a:p>
          <a:p>
            <a:pPr lvl="0" algn="just"/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Sono altresì considerati ammissibili le spese di istruttoria e gli eventuali costi per la garanzia accessoria.</a:t>
            </a:r>
          </a:p>
          <a:p>
            <a:pPr lvl="0">
              <a:spcAft>
                <a:spcPts val="300"/>
              </a:spcAft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77909" y="1278635"/>
            <a:ext cx="65331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Spese ammissibili 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377907" y="4749595"/>
            <a:ext cx="11352881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it-IT" sz="2400" b="1" dirty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Esclusioni</a:t>
            </a:r>
          </a:p>
          <a:p>
            <a:pPr lvl="0" algn="just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Non sono ammissibili i finanziamenti concessi da società di leasing e da altri intermediari finanziari iscritti all’Albo unico di cui all’Art. 106 TUB e le spese sostenute a titolo di imposte e tasse.</a:t>
            </a:r>
          </a:p>
          <a:p>
            <a:pPr lvl="0" algn="just"/>
            <a:endParaRPr lang="it-IT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202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137059"/>
            <a:ext cx="12192000" cy="1077218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lvl="0" algn="ctr" fontAlgn="base">
              <a:spcAft>
                <a:spcPct val="0"/>
              </a:spcAft>
              <a:buClr>
                <a:srgbClr val="336666"/>
              </a:buClr>
              <a:buSzPct val="70000"/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BANDO </a:t>
            </a:r>
            <a:r>
              <a:rPr lang="it-IT" altLang="it-IT" sz="2400" b="1" dirty="0">
                <a:solidFill>
                  <a:prstClr val="white">
                    <a:lumMod val="95000"/>
                  </a:prstClr>
                </a:solidFill>
                <a:latin typeface="Century Gothic" panose="020B0502020202020204" pitchFamily="34" charset="0"/>
              </a:rPr>
              <a:t>DI CONTRIBUTO PER L’ABBATTIMENTO DEI COSTI </a:t>
            </a:r>
          </a:p>
          <a:p>
            <a:pPr lvl="0" algn="ctr" fontAlgn="base">
              <a:spcAft>
                <a:spcPct val="0"/>
              </a:spcAft>
              <a:buClr>
                <a:srgbClr val="336666"/>
              </a:buClr>
              <a:buSzPct val="70000"/>
              <a:defRPr/>
            </a:pPr>
            <a:r>
              <a:rPr lang="it-IT" altLang="it-IT" sz="2400" b="1" dirty="0">
                <a:solidFill>
                  <a:prstClr val="white">
                    <a:lumMod val="95000"/>
                  </a:prstClr>
                </a:solidFill>
                <a:latin typeface="Century Gothic" panose="020B0502020202020204" pitchFamily="34" charset="0"/>
              </a:rPr>
              <a:t>COLLEGATI ALL’ACCESSO AL CREDITO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8" name="Connettore diritto 7"/>
          <p:cNvCxnSpPr/>
          <p:nvPr/>
        </p:nvCxnSpPr>
        <p:spPr>
          <a:xfrm>
            <a:off x="0" y="1095624"/>
            <a:ext cx="12192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377908" y="1966314"/>
            <a:ext cx="1150929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300"/>
              </a:spcAft>
            </a:pP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Camera concede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 contributo a fondo perduto pari al 50% degli interessi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delle spese di istruttoria e degli eventuali costi per la garanzia accessoria corrisposti dalle micro, piccole e medie imprese, fino ad un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contributo massimo di euro 3.000,00 per ciascuna impresa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lvl="0" algn="just">
              <a:spcAft>
                <a:spcPts val="300"/>
              </a:spcAft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Non saranno riconosciuti contributi di importo inferiore ad euro 500,00.</a:t>
            </a:r>
          </a:p>
          <a:p>
            <a:pPr lvl="0" algn="just">
              <a:spcAft>
                <a:spcPts val="300"/>
              </a:spcAft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Alle imprese in possesso del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rating di legalità </a:t>
            </a:r>
            <a:r>
              <a:rPr lang="it-IT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è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concessa un’ulteriore premialità di € 150,00.</a:t>
            </a:r>
          </a:p>
          <a:p>
            <a:pPr lvl="0" algn="just">
              <a:spcAft>
                <a:spcPts val="300"/>
              </a:spcAft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Ogni impresa può presentare una sola domanda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valere sul presente bando.</a:t>
            </a:r>
          </a:p>
          <a:p>
            <a:pPr lvl="0" algn="just">
              <a:spcAft>
                <a:spcPts val="300"/>
              </a:spcAft>
            </a:pPr>
            <a:endParaRPr lang="it-IT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77908" y="1115471"/>
            <a:ext cx="65331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Entità del contributo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377908" y="4132429"/>
            <a:ext cx="11509294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300"/>
              </a:spcAft>
            </a:pPr>
            <a:endParaRPr lang="it-IT" sz="2000" dirty="0">
              <a:solidFill>
                <a:prstClr val="black">
                  <a:lumMod val="75000"/>
                  <a:lumOff val="2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spcAft>
                <a:spcPts val="300"/>
              </a:spcAft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Gli aiuti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sono cumulabili per gli stessi costi ammissibili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fino alla concorrenza del 100% dei costi sostenuti. In nessun caso è ammesso il sovra finanziamento.</a:t>
            </a:r>
          </a:p>
          <a:p>
            <a:pPr lvl="0" algn="just">
              <a:spcAft>
                <a:spcPts val="300"/>
              </a:spcAft>
            </a:pPr>
            <a:endParaRPr lang="it-IT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268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diritto 7"/>
          <p:cNvCxnSpPr/>
          <p:nvPr/>
        </p:nvCxnSpPr>
        <p:spPr>
          <a:xfrm>
            <a:off x="0" y="1095624"/>
            <a:ext cx="12192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241059" y="1376148"/>
            <a:ext cx="11709881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Camera avvierà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partire dalla seconda metà di luglio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 servizio di supporto </a:t>
            </a:r>
            <a:r>
              <a:rPr lang="it-IT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consulenziale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 materia di commercio estero,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su tematiche fiscali, doganali, legali, dei pagamenti e dei trasporti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erogato a sportello e a costo zero per le imprese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avvalendosi del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team di esperti qualificati di </a:t>
            </a:r>
            <a:r>
              <a:rPr lang="it-IT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Ceipiemonte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lvl="0" algn="just">
              <a:spcAft>
                <a:spcPts val="600"/>
              </a:spcAft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L’assistenza sarà prestata telefonicamente o tramite appuntamento on line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Ciascuna impresa, nel periodo luglio-dicembre, potrà porre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fino a un massimo di 3 quesiti e/o sottoporre, per la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revisione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fino ad un massimo di 3 bozze di contratto.</a:t>
            </a: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137051"/>
            <a:ext cx="12192000" cy="830997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 wrap="square">
            <a:spAutoFit/>
          </a:bodyPr>
          <a:lstStyle/>
          <a:p>
            <a:pPr lvl="0" algn="ctr" fontAlgn="base">
              <a:buClr>
                <a:srgbClr val="336666"/>
              </a:buClr>
              <a:buSzPct val="70000"/>
            </a:pPr>
            <a:r>
              <a:rPr lang="it-IT" altLang="it-IT" sz="2400" b="1" dirty="0">
                <a:solidFill>
                  <a:prstClr val="white">
                    <a:lumMod val="95000"/>
                  </a:prstClr>
                </a:solidFill>
                <a:latin typeface="Century Gothic" panose="020B0502020202020204" pitchFamily="34" charset="0"/>
              </a:rPr>
              <a:t>SPORTELLO PER L’EROGAZIONE DI SERVIZI CONSULENZIALI IN TEMA DI INTERNAZIONALIZZAZIONE IN COLLABORAZIONE CON CEIPIEMONTE </a:t>
            </a: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41058" y="3610877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000" b="1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Modalità di fruizione del servizio</a:t>
            </a:r>
          </a:p>
        </p:txBody>
      </p:sp>
      <p:sp>
        <p:nvSpPr>
          <p:cNvPr id="3" name="Rettangolo 2"/>
          <p:cNvSpPr/>
          <p:nvPr/>
        </p:nvSpPr>
        <p:spPr>
          <a:xfrm>
            <a:off x="241058" y="4011087"/>
            <a:ext cx="117098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L’impresa invia il quesito ad un indirizzo mail dedicato al servizio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; la Camera, previa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verifica della regolarità del pagamento del diritto annuale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inoltra il quesito a </a:t>
            </a:r>
            <a:r>
              <a:rPr lang="it-IT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Ceipiemonte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che individua l’esperto più idoneo a gestirlo, il quale fornirà la risposta alla problematica posta dall’azienda. </a:t>
            </a:r>
          </a:p>
        </p:txBody>
      </p:sp>
    </p:spTree>
    <p:extLst>
      <p:ext uri="{BB962C8B-B14F-4D97-AF65-F5344CB8AC3E}">
        <p14:creationId xmlns:p14="http://schemas.microsoft.com/office/powerpoint/2010/main" val="305209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00789" y="1278529"/>
            <a:ext cx="11090627" cy="4099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it-IT" sz="9600" b="1" dirty="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</a:rPr>
              <a:t>Beneficiari</a:t>
            </a:r>
          </a:p>
          <a:p>
            <a:pPr marL="0" indent="0" algn="ctr">
              <a:buNone/>
            </a:pPr>
            <a:r>
              <a:rPr lang="it-IT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6" name="Rettangolo 5"/>
          <p:cNvSpPr/>
          <p:nvPr/>
        </p:nvSpPr>
        <p:spPr>
          <a:xfrm>
            <a:off x="0" y="137059"/>
            <a:ext cx="12192000" cy="70788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BANDO DI CONTRIBUTO PER LA PARTECIPAZIONE A EVENTI FIERISTICI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8" name="Connettore diritto 7"/>
          <p:cNvCxnSpPr/>
          <p:nvPr/>
        </p:nvCxnSpPr>
        <p:spPr>
          <a:xfrm>
            <a:off x="0" y="1095624"/>
            <a:ext cx="12192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300789" y="1688431"/>
            <a:ext cx="11685819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MPMI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 con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sede e/o unità locale nelle province di Alessandria e di Asti, iscritte al Registro Imprese e in regola con il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DURC e con il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pagamento del diritto annuale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0" y="137051"/>
            <a:ext cx="12192000" cy="707886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BANDI DI CONTRIBUTO: BENEFICIARI, MODALITA’ OPERATIVE E REGIME D’AIUTO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D389AA1-F42A-493A-9DD1-F46F364393A6}"/>
              </a:ext>
            </a:extLst>
          </p:cNvPr>
          <p:cNvSpPr/>
          <p:nvPr/>
        </p:nvSpPr>
        <p:spPr>
          <a:xfrm>
            <a:off x="363523" y="3013152"/>
            <a:ext cx="11623085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 tutti i bandi le domande devono essere trasmesse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intervento realizzato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in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modalità telematica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 firma digitale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attraverso lo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sportello on-line “Contributi alle imprese”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del sistema </a:t>
            </a:r>
            <a:r>
              <a:rPr lang="it-IT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Webtelemaco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 </a:t>
            </a:r>
            <a:r>
              <a:rPr lang="it-IT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Infocamere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algn="just">
              <a:spcAft>
                <a:spcPts val="300"/>
              </a:spcAft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Alla pratica telematica dovrà essere allegata per tutti i bandi la seguente documentazione: </a:t>
            </a:r>
          </a:p>
          <a:p>
            <a:pPr marL="457200" indent="-457200" algn="just">
              <a:spcAft>
                <a:spcPts val="300"/>
              </a:spcAft>
              <a:buFont typeface="+mj-lt"/>
              <a:buAutoNum type="arabicPeriod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Modello base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generato dal sistema </a:t>
            </a:r>
            <a:r>
              <a:rPr lang="it-IT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Webtelemaco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; </a:t>
            </a:r>
          </a:p>
          <a:p>
            <a:pPr marL="457200" indent="-457200" algn="just">
              <a:spcAft>
                <a:spcPts val="300"/>
              </a:spcAft>
              <a:buFont typeface="+mj-lt"/>
              <a:buAutoNum type="arabicPeriod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Modulo di domanda;</a:t>
            </a:r>
            <a:endParaRPr lang="it-IT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spcAft>
                <a:spcPts val="600"/>
              </a:spcAft>
              <a:tabLst>
                <a:tab pos="361950" algn="l"/>
                <a:tab pos="715963" algn="l"/>
                <a:tab pos="896938" algn="l"/>
              </a:tabLst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3.   Altra documentazione prevista dai singoli bandi (copia fatture e/o degli altri documenti di spesa, copia quietanza, contratti di concessione dei finanziamenti, garanzie, ecc.)</a:t>
            </a:r>
          </a:p>
          <a:p>
            <a:pPr algn="just">
              <a:spcAft>
                <a:spcPts val="600"/>
              </a:spcAft>
            </a:pPr>
            <a:endParaRPr lang="it-IT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C217EC21-CF89-4557-8487-19B7BA730614}"/>
              </a:ext>
            </a:extLst>
          </p:cNvPr>
          <p:cNvSpPr/>
          <p:nvPr/>
        </p:nvSpPr>
        <p:spPr>
          <a:xfrm>
            <a:off x="363523" y="2552797"/>
            <a:ext cx="6533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defRPr/>
            </a:pPr>
            <a:r>
              <a:rPr lang="it-IT" sz="2400" b="1" dirty="0">
                <a:solidFill>
                  <a:srgbClr val="4472C4">
                    <a:lumMod val="75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Modalità di presentazione della domanda</a:t>
            </a:r>
          </a:p>
        </p:txBody>
      </p:sp>
    </p:spTree>
    <p:extLst>
      <p:ext uri="{BB962C8B-B14F-4D97-AF65-F5344CB8AC3E}">
        <p14:creationId xmlns:p14="http://schemas.microsoft.com/office/powerpoint/2010/main" val="448175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137059"/>
            <a:ext cx="12192000" cy="70788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BANDO DI CONTRIBUTO PER LA PARTECIPAZIONE A EVENTI FIERISTICI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8" name="Connettore diritto 7"/>
          <p:cNvCxnSpPr/>
          <p:nvPr/>
        </p:nvCxnSpPr>
        <p:spPr>
          <a:xfrm>
            <a:off x="0" y="1095624"/>
            <a:ext cx="12192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0" y="137051"/>
            <a:ext cx="12192000" cy="707886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BANDI DI CONTRIBUTO: BENEFICIARI, MODALITA’ OPERATIVE E REGIME D’AIUTO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D389AA1-F42A-493A-9DD1-F46F364393A6}"/>
              </a:ext>
            </a:extLst>
          </p:cNvPr>
          <p:cNvSpPr/>
          <p:nvPr/>
        </p:nvSpPr>
        <p:spPr>
          <a:xfrm>
            <a:off x="363523" y="2003997"/>
            <a:ext cx="116230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’ prevista una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procedura valutativa a sportello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(art. 5 comma 3 del D.lgs. 31 marzo 1998, n. 123)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secondo l’ordine cronologico di presentazione delle domande</a:t>
            </a:r>
            <a:endParaRPr lang="it-IT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C217EC21-CF89-4557-8487-19B7BA730614}"/>
              </a:ext>
            </a:extLst>
          </p:cNvPr>
          <p:cNvSpPr/>
          <p:nvPr/>
        </p:nvSpPr>
        <p:spPr>
          <a:xfrm>
            <a:off x="363523" y="1503091"/>
            <a:ext cx="6533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defRPr/>
            </a:pPr>
            <a:r>
              <a:rPr lang="it-IT" sz="2400" b="1" dirty="0">
                <a:solidFill>
                  <a:srgbClr val="4472C4">
                    <a:lumMod val="75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Modalità di </a:t>
            </a:r>
            <a:r>
              <a:rPr lang="it-IT" sz="2400" b="1" dirty="0" smtClean="0">
                <a:solidFill>
                  <a:srgbClr val="4472C4">
                    <a:lumMod val="75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valutazione </a:t>
            </a:r>
            <a:r>
              <a:rPr lang="it-IT" sz="2400" b="1" dirty="0">
                <a:solidFill>
                  <a:srgbClr val="4472C4">
                    <a:lumMod val="75000"/>
                  </a:srgb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della domanda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DE93596A-9CE1-43F2-BD57-677E2F1ACFF2}"/>
              </a:ext>
            </a:extLst>
          </p:cNvPr>
          <p:cNvSpPr/>
          <p:nvPr/>
        </p:nvSpPr>
        <p:spPr>
          <a:xfrm>
            <a:off x="312978" y="3123816"/>
            <a:ext cx="2473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Regime di aiuto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C2A1C5BD-3036-4334-9BF0-391E89D93D82}"/>
              </a:ext>
            </a:extLst>
          </p:cNvPr>
          <p:cNvSpPr/>
          <p:nvPr/>
        </p:nvSpPr>
        <p:spPr>
          <a:xfrm>
            <a:off x="306779" y="3626156"/>
            <a:ext cx="114649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 contributi sono soggetti al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regime “de </a:t>
            </a:r>
            <a:r>
              <a:rPr lang="it-IT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minimis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”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nel rispetto del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Reg. (UE) n. 1407/2013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della Commissione del 18 dicembre 2013 (GU L 352/1 del 24.12.2013) ovvero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n.  1408/2013 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del  18.12.2013  (GUUE L 352 del 24.12.2013) ovvero 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n. 717/2014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del 27 giugno 2014 (GUUE L 190 del 28.6.2014)</a:t>
            </a:r>
          </a:p>
        </p:txBody>
      </p:sp>
    </p:spTree>
    <p:extLst>
      <p:ext uri="{BB962C8B-B14F-4D97-AF65-F5344CB8AC3E}">
        <p14:creationId xmlns:p14="http://schemas.microsoft.com/office/powerpoint/2010/main" val="2848481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137059"/>
            <a:ext cx="12192000" cy="70788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lvl="0" algn="ctr" fontAlgn="base">
              <a:buClr>
                <a:srgbClr val="336666"/>
              </a:buClr>
              <a:buSzPct val="70000"/>
            </a:pPr>
            <a:endParaRPr lang="it-IT" altLang="it-IT" sz="800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lvl="0" algn="ctr" fontAlgn="base">
              <a:buClr>
                <a:srgbClr val="336666"/>
              </a:buClr>
              <a:buSzPct val="70000"/>
            </a:pPr>
            <a:r>
              <a:rPr lang="it-IT" altLang="it-IT" sz="2400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BANDO DI CONTRIBUTO PER LA PARTECIPAZIONE A EVENTI FIERISTICI</a:t>
            </a:r>
          </a:p>
          <a:p>
            <a:pPr lvl="0" algn="ctr" fontAlgn="base">
              <a:buClr>
                <a:srgbClr val="336666"/>
              </a:buClr>
              <a:buSzPct val="70000"/>
            </a:pPr>
            <a:endParaRPr lang="it-IT" altLang="it-IT" sz="800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Connettore diritto 7"/>
          <p:cNvCxnSpPr/>
          <p:nvPr/>
        </p:nvCxnSpPr>
        <p:spPr>
          <a:xfrm>
            <a:off x="0" y="1095624"/>
            <a:ext cx="12192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285596" y="2999105"/>
            <a:ext cx="11801564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Sono ammesse a contributo le seguenti tipologie di evento con svolgimento compreso tra il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1° gennaio e il 30 novembre 2022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fiere all’estero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fiere a carattere internazionale in Italia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(in presenza);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eventi collettivi di presentazione prodotti all’estero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(in presenza); 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fiere virtuali</a:t>
            </a:r>
            <a:endParaRPr lang="it-IT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95044" y="2517584"/>
            <a:ext cx="6533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Iniziative ammissibili</a:t>
            </a:r>
          </a:p>
        </p:txBody>
      </p:sp>
      <p:sp>
        <p:nvSpPr>
          <p:cNvPr id="4" name="Rettangolo 3"/>
          <p:cNvSpPr/>
          <p:nvPr/>
        </p:nvSpPr>
        <p:spPr>
          <a:xfrm>
            <a:off x="295044" y="1408462"/>
            <a:ext cx="3260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Dotazione finanziaria</a:t>
            </a:r>
          </a:p>
        </p:txBody>
      </p:sp>
      <p:sp>
        <p:nvSpPr>
          <p:cNvPr id="7" name="Rettangolo 6"/>
          <p:cNvSpPr/>
          <p:nvPr/>
        </p:nvSpPr>
        <p:spPr>
          <a:xfrm>
            <a:off x="295044" y="1914189"/>
            <a:ext cx="113799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Euro 200.000,00 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0" y="137051"/>
            <a:ext cx="12192000" cy="70788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lvl="0" algn="ctr" fontAlgn="base">
              <a:buClr>
                <a:srgbClr val="336666"/>
              </a:buClr>
              <a:buSzPct val="70000"/>
            </a:pPr>
            <a:endParaRPr lang="it-IT" altLang="it-IT" sz="800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  <a:p>
            <a:pPr lvl="0" algn="ctr" fontAlgn="base">
              <a:buClr>
                <a:srgbClr val="336666"/>
              </a:buClr>
              <a:buSzPct val="70000"/>
            </a:pPr>
            <a:r>
              <a:rPr lang="it-IT" altLang="it-IT" sz="2400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BANDO DI CONTRIBUTO PER LA PARTECIPAZIONE A EVENTI FIERISTICI</a:t>
            </a:r>
          </a:p>
          <a:p>
            <a:pPr lvl="0" algn="ctr" fontAlgn="base">
              <a:buClr>
                <a:srgbClr val="336666"/>
              </a:buClr>
              <a:buSzPct val="70000"/>
            </a:pPr>
            <a:endParaRPr lang="it-IT" altLang="it-IT" sz="800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1676CF31-F818-4A89-943C-68F8916D81A2}"/>
              </a:ext>
            </a:extLst>
          </p:cNvPr>
          <p:cNvSpPr/>
          <p:nvPr/>
        </p:nvSpPr>
        <p:spPr>
          <a:xfrm>
            <a:off x="299922" y="5251526"/>
            <a:ext cx="11592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Dalle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ore 10:00 del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18/07/2022 fino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alle ore 21:00 del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10/10/2022 per gli eventi fieristici che si sono svolti nel periodo 01/01/2022-30/09/2022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Per quelli che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hanno avuto luogo nel periodo compreso tra lo 01/10/2022 e il 30/11/2022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il termine ultimo per la presentazione delle domande è fissato alle ore 21:00 del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10/12/2022</a:t>
            </a:r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C1C17B98-C7E2-406C-8D65-15533521E0E4}"/>
              </a:ext>
            </a:extLst>
          </p:cNvPr>
          <p:cNvSpPr/>
          <p:nvPr/>
        </p:nvSpPr>
        <p:spPr>
          <a:xfrm>
            <a:off x="285596" y="4789861"/>
            <a:ext cx="5017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Tempistiche per la presentazione</a:t>
            </a:r>
          </a:p>
        </p:txBody>
      </p:sp>
    </p:spTree>
    <p:extLst>
      <p:ext uri="{BB962C8B-B14F-4D97-AF65-F5344CB8AC3E}">
        <p14:creationId xmlns:p14="http://schemas.microsoft.com/office/powerpoint/2010/main" val="226829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137059"/>
            <a:ext cx="12192000" cy="70788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BANDO DI CONTRIBUTO PER LA PARTECIPAZIONE A EVENTI FIERISTICI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8" name="Connettore diritto 7"/>
          <p:cNvCxnSpPr/>
          <p:nvPr/>
        </p:nvCxnSpPr>
        <p:spPr>
          <a:xfrm>
            <a:off x="0" y="1095624"/>
            <a:ext cx="12192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377907" y="1657923"/>
            <a:ext cx="11509293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300"/>
              </a:spcAft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Sono ammesse a contributo le seguenti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spese sostenute nel periodo 1° gennaio-30 novembre 2022 e gli eventuali acconti riferiti all’evento fieristico, pagati nel 2021:</a:t>
            </a: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891" marR="0" lvl="0" indent="-34289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locazione e allestimento dell’area espositiva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compresi gli eventuali servizi e forniture opzionali quali energia elettrica, pulizia spazio espositivo, assicurazioni obbligatorie, ecc.;</a:t>
            </a:r>
          </a:p>
          <a:p>
            <a:pPr marL="342891" marR="0" lvl="0" indent="-34289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iscrizione alla fiera/evento;</a:t>
            </a:r>
          </a:p>
          <a:p>
            <a:pPr marL="342891" marR="0" lvl="0" indent="-34289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inserimento nel catalogo fieristico;</a:t>
            </a:r>
          </a:p>
          <a:p>
            <a:pPr marL="342891" marR="0" lvl="0" indent="-34289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trasporto a destinazione di materiali e prodotti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(solo campionario);</a:t>
            </a:r>
          </a:p>
          <a:p>
            <a:pPr marL="342891" marR="0" lvl="0" indent="-34289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servizio di interpretariato;</a:t>
            </a:r>
          </a:p>
          <a:p>
            <a:pPr marL="342891" marR="0" lvl="0" indent="-34289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produzione di contenuti digitali e/o di materiali promozionali di presentazione dei prodotti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in occasione dell’evento fieristico.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377907" y="1222886"/>
            <a:ext cx="6533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Spese ammissibili 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377907" y="5159487"/>
            <a:ext cx="2307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Spese escluse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377908" y="5520519"/>
            <a:ext cx="113528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Non sono ammissibili le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spese di personale, viaggio e soggiorno, taxi, navette, parcheggio, spese di rappresentanza e di produzione di campionature, spese di investimento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248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137059"/>
            <a:ext cx="12192000" cy="70788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BANDO DI CONTRIBUTO PER LA PARTECIPAZIONE A EVENTI FIERISTICI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8" name="Connettore diritto 7"/>
          <p:cNvCxnSpPr/>
          <p:nvPr/>
        </p:nvCxnSpPr>
        <p:spPr>
          <a:xfrm>
            <a:off x="0" y="1095624"/>
            <a:ext cx="12192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377908" y="1524559"/>
            <a:ext cx="11509294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300"/>
              </a:spcAft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 Camera concede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 contributo a fondo perduto pari al 70% del valore dell’intervento,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determinato in percentuale sul valore delle spese ammesse, fino ad un massimo di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marL="342891" lvl="0" indent="-342891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€ 6.000,00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 la partecipazione a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fiere ed eventi collettivi in Paesi extra UE; </a:t>
            </a:r>
          </a:p>
          <a:p>
            <a:pPr marL="342891" lvl="0" indent="-342891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€ 4.000,00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 la partecipazione a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fiere ed eventi collettivi in Paesi dell’Unione Europea;</a:t>
            </a:r>
          </a:p>
          <a:p>
            <a:pPr marL="342891" lvl="0" indent="-342891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€ 2.000,00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 la partecipazione a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fiere in Italia a carattere internazionale e a fiere virtuali. </a:t>
            </a:r>
          </a:p>
          <a:p>
            <a:pPr lvl="0" algn="just">
              <a:spcAft>
                <a:spcPts val="300"/>
              </a:spcAft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E’ previsto un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limite minimo di spesa di € 1.000,00.</a:t>
            </a:r>
          </a:p>
          <a:p>
            <a:pPr lvl="0" algn="just">
              <a:spcAft>
                <a:spcPts val="300"/>
              </a:spcAft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Alle imprese in possesso del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rating di legalità </a:t>
            </a:r>
            <a:r>
              <a:rPr lang="it-IT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è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concessa un’ulteriore </a:t>
            </a:r>
            <a:r>
              <a:rPr lang="it-IT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premialità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di € 150,00.</a:t>
            </a:r>
          </a:p>
          <a:p>
            <a:pPr lvl="0" algn="just">
              <a:spcAft>
                <a:spcPts val="300"/>
              </a:spcAft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Ogni impresa può presentare una sola domanda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valere sul presente bando.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377907" y="1115471"/>
            <a:ext cx="6533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Entità del contributo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377907" y="4719025"/>
            <a:ext cx="11509294" cy="1238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300"/>
              </a:spcAft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Gli aiuti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sono cumulabili per gli stessi costi ammissibili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fino alla concorrenza del 100% dei costi sostenuti. In nessun caso è ammesso il sovra finanziamento.</a:t>
            </a:r>
          </a:p>
          <a:p>
            <a:pPr lvl="0" algn="just">
              <a:spcAft>
                <a:spcPts val="300"/>
              </a:spcAft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Non è ammesso il cumulo per le iniziative fieristiche che hanno già beneficiato di contributi della Camera di Commercio di Alessandria–Asti e/o di </a:t>
            </a:r>
            <a:r>
              <a:rPr lang="it-IT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Unioncamere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Piemonte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762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137059"/>
            <a:ext cx="12192000" cy="70788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BANDO DI CONTRIBUTO PER LA PARTECIPAZIONE A EVENTI FIERISTICI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66"/>
              </a:buClr>
              <a:buSzPct val="70000"/>
              <a:buFontTx/>
              <a:buNone/>
              <a:tabLst/>
              <a:defRPr/>
            </a:pP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8" name="Connettore diritto 7"/>
          <p:cNvCxnSpPr/>
          <p:nvPr/>
        </p:nvCxnSpPr>
        <p:spPr>
          <a:xfrm>
            <a:off x="0" y="1095624"/>
            <a:ext cx="12192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295044" y="2653476"/>
            <a:ext cx="11604188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300"/>
              </a:spcAft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Sono ammesse a contributo le spese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sostenute nel periodo compreso tra il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1° gennaio e il 31 ottobre 2022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 servizi finalizzati al rafforzamento della presenza all’estero dell’impresa, nei seguenti ambiti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marL="342900" lvl="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potenziamento degli strumenti promozionali e di marketing in lingua straniera,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compresa la progettazione, predisposizione, traduzione dei contenuti di brochure/presentazioni aziendali;</a:t>
            </a:r>
          </a:p>
          <a:p>
            <a:pPr marL="342900" lvl="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analisi e ricerche su mercati esteri per la predisposizione di studi di fattibilità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volti a valutare le potenzialità dell’impresa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 riferimento a una o più linee di prodotto e a specifici mercati di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sbocco.</a:t>
            </a:r>
            <a:endParaRPr lang="it-IT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89299" y="2225520"/>
            <a:ext cx="6533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Iniziative e spese ammissibili</a:t>
            </a:r>
          </a:p>
        </p:txBody>
      </p:sp>
      <p:sp>
        <p:nvSpPr>
          <p:cNvPr id="4" name="Rettangolo 3"/>
          <p:cNvSpPr/>
          <p:nvPr/>
        </p:nvSpPr>
        <p:spPr>
          <a:xfrm>
            <a:off x="295044" y="1223201"/>
            <a:ext cx="3260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Dotazione finanziaria</a:t>
            </a:r>
          </a:p>
        </p:txBody>
      </p:sp>
      <p:sp>
        <p:nvSpPr>
          <p:cNvPr id="7" name="Rettangolo 6"/>
          <p:cNvSpPr/>
          <p:nvPr/>
        </p:nvSpPr>
        <p:spPr>
          <a:xfrm>
            <a:off x="295044" y="1639722"/>
            <a:ext cx="1137991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Euro 100.000,00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0" y="137051"/>
            <a:ext cx="12192000" cy="830997"/>
          </a:xfrm>
          <a:prstGeom prst="rect">
            <a:avLst/>
          </a:prstGeom>
          <a:gradFill flip="none" rotWithShape="1">
            <a:gsLst>
              <a:gs pos="0">
                <a:srgbClr val="008080"/>
              </a:gs>
              <a:gs pos="81000">
                <a:srgbClr val="008080"/>
              </a:gs>
              <a:gs pos="100000">
                <a:srgbClr val="00666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>
            <a:spAutoFit/>
          </a:bodyPr>
          <a:lstStyle/>
          <a:p>
            <a:pPr lvl="0" algn="ctr" fontAlgn="base">
              <a:buClr>
                <a:srgbClr val="336666"/>
              </a:buClr>
              <a:buSzPct val="70000"/>
            </a:pPr>
            <a:r>
              <a:rPr lang="it-IT" altLang="it-IT" sz="2400" b="1" dirty="0">
                <a:solidFill>
                  <a:prstClr val="white">
                    <a:lumMod val="95000"/>
                  </a:prstClr>
                </a:solidFill>
                <a:latin typeface="Century Gothic" panose="020B0502020202020204" pitchFamily="34" charset="0"/>
              </a:rPr>
              <a:t>VOUCHER PER SERVIZI DI CONSULENZA SPECIALISTICA IN TEMA </a:t>
            </a:r>
          </a:p>
          <a:p>
            <a:pPr lvl="0" algn="ctr" fontAlgn="base">
              <a:buClr>
                <a:srgbClr val="336666"/>
              </a:buClr>
              <a:buSzPct val="70000"/>
            </a:pPr>
            <a:r>
              <a:rPr lang="it-IT" altLang="it-IT" sz="2400" b="1" dirty="0">
                <a:solidFill>
                  <a:prstClr val="white">
                    <a:lumMod val="95000"/>
                  </a:prstClr>
                </a:solidFill>
                <a:latin typeface="Century Gothic" panose="020B0502020202020204" pitchFamily="34" charset="0"/>
              </a:rPr>
              <a:t>DI INTERNAZIONALIZZAZIONE </a:t>
            </a: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74B63779-8073-4E4D-9944-B85D1C904EE3}"/>
              </a:ext>
            </a:extLst>
          </p:cNvPr>
          <p:cNvSpPr/>
          <p:nvPr/>
        </p:nvSpPr>
        <p:spPr>
          <a:xfrm>
            <a:off x="364800" y="5460521"/>
            <a:ext cx="116579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Dalle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ore 12:00 del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18/07/2022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fino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alle ore 21:00 del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10/11/2022.</a:t>
            </a:r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C23C2D8D-AFC0-46EE-AA2E-FE69A38A85B0}"/>
              </a:ext>
            </a:extLst>
          </p:cNvPr>
          <p:cNvSpPr/>
          <p:nvPr/>
        </p:nvSpPr>
        <p:spPr>
          <a:xfrm>
            <a:off x="364800" y="4903754"/>
            <a:ext cx="5017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rgbClr val="00808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Tempistiche per la presentazione</a:t>
            </a:r>
          </a:p>
        </p:txBody>
      </p:sp>
    </p:spTree>
    <p:extLst>
      <p:ext uri="{BB962C8B-B14F-4D97-AF65-F5344CB8AC3E}">
        <p14:creationId xmlns:p14="http://schemas.microsoft.com/office/powerpoint/2010/main" val="255711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diritto 7"/>
          <p:cNvCxnSpPr/>
          <p:nvPr/>
        </p:nvCxnSpPr>
        <p:spPr>
          <a:xfrm>
            <a:off x="0" y="1095624"/>
            <a:ext cx="12192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341353" y="2037486"/>
            <a:ext cx="11509293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ricerca nuovi clienti/partner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sui mercati esteri;</a:t>
            </a:r>
          </a:p>
          <a:p>
            <a:pPr marL="342900" lvl="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ottenimento o rinnovo delle certificazioni di prodotto necessarie all’esportazione nei Paesi esteri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 a sfruttare determinati canali commerciali (es. GDO);</a:t>
            </a:r>
          </a:p>
          <a:p>
            <a:pPr marL="342900" lvl="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consulenza per la protezione del marchio dell’impresa all’estero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;</a:t>
            </a:r>
          </a:p>
          <a:p>
            <a:pPr marL="342900" lvl="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assistenza specialistica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sul versante legale, doganale, contrattuale o fiscale sui mercati internazionali;</a:t>
            </a:r>
          </a:p>
          <a:p>
            <a:pPr marL="342900" lvl="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sviluppo delle competenze interne attraverso l’utilizzo di un </a:t>
            </a:r>
            <a:r>
              <a:rPr lang="it-IT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temporary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export manager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(TEM)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e/o </a:t>
            </a:r>
            <a:r>
              <a:rPr lang="it-IT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digital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export manager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 affiancamento al personale aziendale;</a:t>
            </a:r>
          </a:p>
          <a:p>
            <a:pPr marL="342900" lvl="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supporto e affiancamento dell’impresa per consentire una più ampia presenza dei prodotti italiani nelle piattaforme di e-commerce internazionali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;</a:t>
            </a:r>
          </a:p>
          <a:p>
            <a:pPr marL="342900" lvl="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integrazione dei canali di marketing on-line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tramite campagne pubblicitarie sui social network, pubblicità sui motori di ricerca, e-mail marketing, banner pubblicitari e articoli promozionali su e-commerce al fine di accrescere la visibilità del brand aziendale all’estero. 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377909" y="1278635"/>
            <a:ext cx="6533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Iniziative e spese ammissibili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0" y="137051"/>
            <a:ext cx="12192000" cy="830997"/>
          </a:xfrm>
          <a:prstGeom prst="rect">
            <a:avLst/>
          </a:prstGeom>
          <a:gradFill flip="none" rotWithShape="1">
            <a:gsLst>
              <a:gs pos="0">
                <a:srgbClr val="008080"/>
              </a:gs>
              <a:gs pos="80000">
                <a:srgbClr val="008080"/>
              </a:gs>
              <a:gs pos="100000">
                <a:srgbClr val="00666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>
            <a:spAutoFit/>
          </a:bodyPr>
          <a:lstStyle/>
          <a:p>
            <a:pPr lvl="0" algn="ctr" fontAlgn="base">
              <a:buClr>
                <a:srgbClr val="336666"/>
              </a:buClr>
              <a:buSzPct val="70000"/>
            </a:pPr>
            <a:r>
              <a:rPr lang="it-IT" altLang="it-IT" sz="2400" b="1" dirty="0">
                <a:solidFill>
                  <a:prstClr val="white">
                    <a:lumMod val="95000"/>
                  </a:prstClr>
                </a:solidFill>
                <a:latin typeface="Century Gothic" panose="020B0502020202020204" pitchFamily="34" charset="0"/>
              </a:rPr>
              <a:t>VOUCHER PER  SERVIZI DI CONSULENZA SPECIALISTICA IN TEMA </a:t>
            </a:r>
          </a:p>
          <a:p>
            <a:pPr lvl="0" algn="ctr" fontAlgn="base">
              <a:buClr>
                <a:srgbClr val="336666"/>
              </a:buClr>
              <a:buSzPct val="70000"/>
            </a:pPr>
            <a:r>
              <a:rPr lang="it-IT" altLang="it-IT" sz="2400" b="1" dirty="0">
                <a:solidFill>
                  <a:prstClr val="white">
                    <a:lumMod val="95000"/>
                  </a:prstClr>
                </a:solidFill>
                <a:latin typeface="Century Gothic" panose="020B0502020202020204" pitchFamily="34" charset="0"/>
              </a:rPr>
              <a:t>DI INTERNAZIONALIZZAZIONE </a:t>
            </a: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9024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diritto 7"/>
          <p:cNvCxnSpPr/>
          <p:nvPr/>
        </p:nvCxnSpPr>
        <p:spPr>
          <a:xfrm>
            <a:off x="0" y="1095624"/>
            <a:ext cx="12192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341353" y="1912828"/>
            <a:ext cx="1150929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soggiorno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(vitto e alloggio),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viaggio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(compreso taxi e navette) e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rappresentanza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;</a:t>
            </a:r>
          </a:p>
          <a:p>
            <a:pPr marL="342900" lvl="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spese per imposte, tasse e oneri sociali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;</a:t>
            </a:r>
          </a:p>
          <a:p>
            <a:pPr marL="342900" lvl="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spese per acquisto di beni materiali e immateriali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;</a:t>
            </a:r>
          </a:p>
          <a:p>
            <a:pPr marL="342900" lvl="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servizi di consulenza specialistica relativi alle ordinarie attività amministrative aziendali o commerciali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quali, a titolo esemplificativo, i servizi di consulenza in materia fiscale, contabile, legale;</a:t>
            </a:r>
          </a:p>
          <a:p>
            <a:pPr marL="342900" lvl="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spese generali di gestione ed organizzazione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(energia elettrica, riscaldamento, telefono, cancelleria, assicurazioni supplementari, ecc.);</a:t>
            </a:r>
          </a:p>
          <a:p>
            <a:pPr marL="342900" lvl="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servizi per l’acquisizione di certificazioni non direttamente collegate all’attività di vendita all’estero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(es. ISO, EMAS, ecc.);</a:t>
            </a:r>
          </a:p>
          <a:p>
            <a:pPr marL="342900" lvl="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spese per registrazione e tutela di proprietà intellettuale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;</a:t>
            </a:r>
          </a:p>
          <a:p>
            <a:pPr marL="342900" lvl="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servizi di supporto e assistenza per adeguamenti a norme di legge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41353" y="1327896"/>
            <a:ext cx="6533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Spese escluse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137051"/>
            <a:ext cx="12192000" cy="830997"/>
          </a:xfrm>
          <a:prstGeom prst="rect">
            <a:avLst/>
          </a:prstGeom>
          <a:gradFill flip="none" rotWithShape="1">
            <a:gsLst>
              <a:gs pos="0">
                <a:srgbClr val="008080"/>
              </a:gs>
              <a:gs pos="80000">
                <a:srgbClr val="008080"/>
              </a:gs>
              <a:gs pos="100000">
                <a:srgbClr val="00666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>
            <a:spAutoFit/>
          </a:bodyPr>
          <a:lstStyle/>
          <a:p>
            <a:pPr lvl="0" algn="ctr" fontAlgn="base">
              <a:buClr>
                <a:srgbClr val="336666"/>
              </a:buClr>
              <a:buSzPct val="70000"/>
            </a:pPr>
            <a:r>
              <a:rPr lang="it-IT" altLang="it-IT" sz="2400" b="1" dirty="0">
                <a:solidFill>
                  <a:prstClr val="white">
                    <a:lumMod val="95000"/>
                  </a:prstClr>
                </a:solidFill>
                <a:latin typeface="Century Gothic" panose="020B0502020202020204" pitchFamily="34" charset="0"/>
              </a:rPr>
              <a:t>VOUCHER PER  SERVIZI DI CONSULENZA SPECIALISTICA IN TEMA </a:t>
            </a:r>
          </a:p>
          <a:p>
            <a:pPr lvl="0" algn="ctr" fontAlgn="base">
              <a:buClr>
                <a:srgbClr val="336666"/>
              </a:buClr>
              <a:buSzPct val="70000"/>
            </a:pPr>
            <a:r>
              <a:rPr lang="it-IT" altLang="it-IT" sz="2400" b="1" dirty="0">
                <a:solidFill>
                  <a:prstClr val="white">
                    <a:lumMod val="95000"/>
                  </a:prstClr>
                </a:solidFill>
                <a:latin typeface="Century Gothic" panose="020B0502020202020204" pitchFamily="34" charset="0"/>
              </a:rPr>
              <a:t>DI INTERNAZIONALIZZAZIONE </a:t>
            </a:r>
            <a:endParaRPr kumimoji="0" lang="it-IT" altLang="it-IT" sz="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55118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1516</TotalTime>
  <Words>1769</Words>
  <Application>Microsoft Office PowerPoint</Application>
  <PresentationFormat>Widescreen</PresentationFormat>
  <Paragraphs>147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Century Gothic</vt:lpstr>
      <vt:lpstr>Helvetica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CCIAA Alessandria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INIZIATIVE PER L’ALTERNANZA SCUOLA- LAVORO :</dc:title>
  <dc:creator>Guastavigna Monica</dc:creator>
  <cp:lastModifiedBy>Pogliano Vilma</cp:lastModifiedBy>
  <cp:revision>247</cp:revision>
  <cp:lastPrinted>2022-07-11T06:58:50Z</cp:lastPrinted>
  <dcterms:created xsi:type="dcterms:W3CDTF">2018-09-06T08:45:32Z</dcterms:created>
  <dcterms:modified xsi:type="dcterms:W3CDTF">2022-07-11T10:44:52Z</dcterms:modified>
</cp:coreProperties>
</file>