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4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5" r:id="rId3"/>
    <p:sldId id="259" r:id="rId4"/>
    <p:sldId id="295" r:id="rId5"/>
    <p:sldId id="296" r:id="rId6"/>
    <p:sldId id="264" r:id="rId7"/>
    <p:sldId id="287" r:id="rId8"/>
    <p:sldId id="297" r:id="rId9"/>
    <p:sldId id="286" r:id="rId10"/>
    <p:sldId id="291" r:id="rId11"/>
    <p:sldId id="309" r:id="rId12"/>
    <p:sldId id="310" r:id="rId13"/>
    <p:sldId id="294" r:id="rId14"/>
    <p:sldId id="305" r:id="rId15"/>
    <p:sldId id="299" r:id="rId16"/>
    <p:sldId id="308" r:id="rId17"/>
    <p:sldId id="300" r:id="rId18"/>
    <p:sldId id="301" r:id="rId19"/>
    <p:sldId id="303" r:id="rId20"/>
    <p:sldId id="304" r:id="rId21"/>
    <p:sldId id="298" r:id="rId22"/>
    <p:sldId id="307" r:id="rId23"/>
    <p:sldId id="306" r:id="rId2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7C80"/>
    <a:srgbClr val="FF9933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00" autoAdjust="0"/>
    <p:restoredTop sz="96667" autoAdjust="0"/>
  </p:normalViewPr>
  <p:slideViewPr>
    <p:cSldViewPr snapToGrid="0" showGuides="1">
      <p:cViewPr>
        <p:scale>
          <a:sx n="86" d="100"/>
          <a:sy n="86" d="100"/>
        </p:scale>
        <p:origin x="696" y="42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RAPPORTO%20ANNUALE\DATI%20COVID%20DAL%202020\DATI%20COVID%20PIEMONTE%202020_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RAPPORTO%20ANNUALE\DATI%20COVID%20DAL%202020\DATI%20COVID%20PIEMONTE%202020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f33656\OneDrive%20-%20INAIL\Direzione%20Regionale\COMUNICAZIONE\INTERVENTI%20ESTERNI\2023_DATI%20EBAP%20ALESSANDRIA\DATI_OPRA_ALESSANDRIA_9_MAGGI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525634820926613E-2"/>
          <c:y val="6.8914421750412125E-2"/>
          <c:w val="0.85664189695434589"/>
          <c:h val="0.79133848306912302"/>
        </c:manualLayout>
      </c:layout>
      <c:lineChart>
        <c:grouping val="standard"/>
        <c:varyColors val="0"/>
        <c:ser>
          <c:idx val="0"/>
          <c:order val="0"/>
          <c:tx>
            <c:v>DENUNCIATI</c:v>
          </c:tx>
          <c:dLbls>
            <c:dLbl>
              <c:idx val="3"/>
              <c:layout>
                <c:manualLayout>
                  <c:x val="-3.6950011219090161E-2"/>
                  <c:y val="6.1461150373281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7A-455C-A343-99561FFB5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PROV!$B$4:$F$4</c:f>
              <c:numCache>
                <c:formatCode>#,##0</c:formatCode>
                <c:ptCount val="5"/>
                <c:pt idx="0">
                  <c:v>4865</c:v>
                </c:pt>
                <c:pt idx="1">
                  <c:v>4653</c:v>
                </c:pt>
                <c:pt idx="2">
                  <c:v>4622</c:v>
                </c:pt>
                <c:pt idx="3">
                  <c:v>5116</c:v>
                </c:pt>
                <c:pt idx="4">
                  <c:v>4070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A-455C-A343-99561FFB5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88200"/>
        <c:axId val="284917872"/>
      </c:lineChart>
      <c:lineChart>
        <c:grouping val="standard"/>
        <c:varyColors val="0"/>
        <c:ser>
          <c:idx val="1"/>
          <c:order val="1"/>
          <c:tx>
            <c:v>MORTALI</c:v>
          </c:tx>
          <c:dLbls>
            <c:dLbl>
              <c:idx val="3"/>
              <c:layout>
                <c:manualLayout>
                  <c:x val="-2.0356247895309352E-2"/>
                  <c:y val="6.39911946490559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07A-455C-A343-99561FFB5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PROV!$G$4:$K$4</c:f>
              <c:numCache>
                <c:formatCode>#,##0</c:formatCode>
                <c:ptCount val="5"/>
                <c:pt idx="0">
                  <c:v>13</c:v>
                </c:pt>
                <c:pt idx="1">
                  <c:v>15</c:v>
                </c:pt>
                <c:pt idx="2">
                  <c:v>12</c:v>
                </c:pt>
                <c:pt idx="3">
                  <c:v>29</c:v>
                </c:pt>
                <c:pt idx="4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A-455C-A343-99561FFB5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18656"/>
        <c:axId val="284918264"/>
      </c:lineChart>
      <c:catAx>
        <c:axId val="28188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7872"/>
        <c:crosses val="autoZero"/>
        <c:auto val="1"/>
        <c:lblAlgn val="ctr"/>
        <c:lblOffset val="100"/>
        <c:noMultiLvlLbl val="0"/>
      </c:catAx>
      <c:valAx>
        <c:axId val="284917872"/>
        <c:scaling>
          <c:orientation val="minMax"/>
          <c:max val="6000"/>
          <c:min val="20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1888200"/>
        <c:crosses val="autoZero"/>
        <c:crossBetween val="between"/>
        <c:majorUnit val="500"/>
      </c:valAx>
      <c:valAx>
        <c:axId val="284918264"/>
        <c:scaling>
          <c:orientation val="minMax"/>
          <c:max val="30"/>
          <c:min val="1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8656"/>
        <c:crosses val="max"/>
        <c:crossBetween val="between"/>
        <c:majorUnit val="5"/>
        <c:minorUnit val="1"/>
      </c:valAx>
      <c:catAx>
        <c:axId val="284918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84918264"/>
        <c:crosses val="max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2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DENUNCE COVID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2438770216894851"/>
          <c:y val="8.6384912560261984E-2"/>
          <c:w val="0.85077728091941829"/>
          <c:h val="0.65549286235436177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9C-4054-83DA-C2E8C8DCCC0D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D9C-4054-83DA-C2E8C8DCC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Foglio1!$F$2:$F$10</c:f>
              <c:numCache>
                <c:formatCode>#,##0</c:formatCode>
                <c:ptCount val="9"/>
                <c:pt idx="0">
                  <c:v>1888</c:v>
                </c:pt>
                <c:pt idx="1">
                  <c:v>1006</c:v>
                </c:pt>
                <c:pt idx="2">
                  <c:v>467</c:v>
                </c:pt>
                <c:pt idx="3">
                  <c:v>2764</c:v>
                </c:pt>
                <c:pt idx="4">
                  <c:v>1527</c:v>
                </c:pt>
                <c:pt idx="5">
                  <c:v>9779</c:v>
                </c:pt>
                <c:pt idx="6">
                  <c:v>801</c:v>
                </c:pt>
                <c:pt idx="7">
                  <c:v>632</c:v>
                </c:pt>
                <c:pt idx="8">
                  <c:v>18864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D-4928-95AA-9BB2CB047028}"/>
            </c:ext>
          </c:extLst>
        </c:ser>
        <c:ser>
          <c:idx val="1"/>
          <c:order val="1"/>
          <c:tx>
            <c:v>2021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9C-4054-83DA-C2E8C8DCCC0D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D9C-4054-83DA-C2E8C8DCC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Foglio1!$G$2:$G$10</c:f>
              <c:numCache>
                <c:formatCode>#,##0</c:formatCode>
                <c:ptCount val="9"/>
                <c:pt idx="0">
                  <c:v>536</c:v>
                </c:pt>
                <c:pt idx="1">
                  <c:v>284</c:v>
                </c:pt>
                <c:pt idx="2">
                  <c:v>141</c:v>
                </c:pt>
                <c:pt idx="3">
                  <c:v>650</c:v>
                </c:pt>
                <c:pt idx="4">
                  <c:v>368</c:v>
                </c:pt>
                <c:pt idx="5">
                  <c:v>3348</c:v>
                </c:pt>
                <c:pt idx="6">
                  <c:v>159</c:v>
                </c:pt>
                <c:pt idx="7">
                  <c:v>214</c:v>
                </c:pt>
                <c:pt idx="8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D-4928-95AA-9BB2CB047028}"/>
            </c:ext>
          </c:extLst>
        </c:ser>
        <c:ser>
          <c:idx val="2"/>
          <c:order val="2"/>
          <c:tx>
            <c:v>2022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9C-4054-83DA-C2E8C8DCCC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9C-4054-83DA-C2E8C8DCCC0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9C-4054-83DA-C2E8C8DCCC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9C-4054-83DA-C2E8C8DCCC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9C-4054-83DA-C2E8C8DCCC0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9C-4054-83DA-C2E8C8DCCC0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9C-4054-83DA-C2E8C8DCCC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Foglio1!$H$2:$H$10</c:f>
              <c:numCache>
                <c:formatCode>#,##0</c:formatCode>
                <c:ptCount val="9"/>
                <c:pt idx="0">
                  <c:v>1123</c:v>
                </c:pt>
                <c:pt idx="1">
                  <c:v>424</c:v>
                </c:pt>
                <c:pt idx="2">
                  <c:v>114</c:v>
                </c:pt>
                <c:pt idx="3">
                  <c:v>1718</c:v>
                </c:pt>
                <c:pt idx="4">
                  <c:v>387</c:v>
                </c:pt>
                <c:pt idx="5">
                  <c:v>7837</c:v>
                </c:pt>
                <c:pt idx="6">
                  <c:v>255</c:v>
                </c:pt>
                <c:pt idx="7">
                  <c:v>148</c:v>
                </c:pt>
                <c:pt idx="8">
                  <c:v>12006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5D-4928-95AA-9BB2CB047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034320"/>
        <c:axId val="275034648"/>
      </c:barChart>
      <c:catAx>
        <c:axId val="27503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275034648"/>
        <c:crosses val="autoZero"/>
        <c:auto val="1"/>
        <c:lblAlgn val="ctr"/>
        <c:lblOffset val="100"/>
        <c:noMultiLvlLbl val="0"/>
      </c:catAx>
      <c:valAx>
        <c:axId val="27503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27503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225402044613432"/>
          <c:y val="0.93973060682082288"/>
          <c:w val="0.82128565389337338"/>
          <c:h val="4.5223024892656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 cui MORTALI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6944375636718446E-2"/>
          <c:y val="8.6190626539940349E-2"/>
          <c:w val="0.92102726368576782"/>
          <c:h val="0.66168475988979791"/>
        </c:manualLayout>
      </c:layout>
      <c:barChart>
        <c:barDir val="col"/>
        <c:grouping val="clustered"/>
        <c:varyColors val="0"/>
        <c:ser>
          <c:idx val="0"/>
          <c:order val="0"/>
          <c:tx>
            <c:v>2020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09-4BF2-B33B-89982922AE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9-4BF2-B33B-89982922AE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09-4BF2-B33B-89982922AE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9-4BF2-B33B-89982922AE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09-4BF2-B33B-89982922AE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9-4BF2-B33B-89982922AE4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09-4BF2-B33B-89982922A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Foglio1!$A$14:$A$22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Foglio1!$F$14:$F$22</c:f>
              <c:numCache>
                <c:formatCode>#,##0</c:formatCode>
                <c:ptCount val="9"/>
                <c:pt idx="0">
                  <c:v>12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16</c:v>
                </c:pt>
                <c:pt idx="6">
                  <c:v>3</c:v>
                </c:pt>
                <c:pt idx="7">
                  <c:v>0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2-4DC7-8E22-AECFB8B9F4F5}"/>
            </c:ext>
          </c:extLst>
        </c:ser>
        <c:ser>
          <c:idx val="1"/>
          <c:order val="1"/>
          <c:tx>
            <c:v>2021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9-4BF2-B33B-89982922AE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09-4BF2-B33B-89982922AE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9-4BF2-B33B-89982922AE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09-4BF2-B33B-89982922AE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09-4BF2-B33B-89982922AE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09-4BF2-B33B-89982922AE4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09-4BF2-B33B-89982922A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Foglio1!$A$14:$A$22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Foglio1!$G$14:$G$22</c:f>
              <c:numCache>
                <c:formatCode>#,##0</c:formatCode>
                <c:ptCount val="9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18</c:v>
                </c:pt>
                <c:pt idx="6">
                  <c:v>0</c:v>
                </c:pt>
                <c:pt idx="7">
                  <c:v>1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92-4DC7-8E22-AECFB8B9F4F5}"/>
            </c:ext>
          </c:extLst>
        </c:ser>
        <c:ser>
          <c:idx val="2"/>
          <c:order val="2"/>
          <c:tx>
            <c:v>2022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09-4BF2-B33B-89982922AE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09-4BF2-B33B-89982922AE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09-4BF2-B33B-89982922AE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09-4BF2-B33B-89982922AE4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409-4BF2-B33B-89982922AE4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09-4BF2-B33B-89982922AE4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09-4BF2-B33B-89982922A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Foglio1!$A$14:$A$22</c:f>
              <c:strCache>
                <c:ptCount val="9"/>
                <c:pt idx="0">
                  <c:v>ALESSANDRIA</c:v>
                </c:pt>
                <c:pt idx="1">
                  <c:v>ASTI</c:v>
                </c:pt>
                <c:pt idx="2">
                  <c:v>BIELLA</c:v>
                </c:pt>
                <c:pt idx="3">
                  <c:v>CUNEO</c:v>
                </c:pt>
                <c:pt idx="4">
                  <c:v>NOVARA</c:v>
                </c:pt>
                <c:pt idx="5">
                  <c:v>TORINO</c:v>
                </c:pt>
                <c:pt idx="6">
                  <c:v>VCO</c:v>
                </c:pt>
                <c:pt idx="7">
                  <c:v>VERCELLI</c:v>
                </c:pt>
                <c:pt idx="8">
                  <c:v>PIEMONTE</c:v>
                </c:pt>
              </c:strCache>
            </c:strRef>
          </c:cat>
          <c:val>
            <c:numRef>
              <c:f>Foglio1!$H$14:$H$22</c:f>
              <c:numCache>
                <c:formatCode>#,##0</c:formatCode>
                <c:ptCount val="9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92-4DC7-8E22-AECFB8B9F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455160"/>
        <c:axId val="421453848"/>
      </c:barChart>
      <c:catAx>
        <c:axId val="42145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421453848"/>
        <c:crosses val="autoZero"/>
        <c:auto val="1"/>
        <c:lblAlgn val="ctr"/>
        <c:lblOffset val="100"/>
        <c:noMultiLvlLbl val="0"/>
      </c:catAx>
      <c:valAx>
        <c:axId val="42145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42145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276519095284995E-2"/>
          <c:y val="0.93995646610188666"/>
          <c:w val="0.87119744944528921"/>
          <c:h val="4.5053551809371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84400795091973E-2"/>
          <c:y val="6.8914421750412153E-2"/>
          <c:w val="0.85938092583161052"/>
          <c:h val="0.78880843879334817"/>
        </c:manualLayout>
      </c:layout>
      <c:lineChart>
        <c:grouping val="standard"/>
        <c:varyColors val="0"/>
        <c:ser>
          <c:idx val="0"/>
          <c:order val="0"/>
          <c:tx>
            <c:v>DENUNCIATI</c:v>
          </c:tx>
          <c:dLbls>
            <c:dLbl>
              <c:idx val="3"/>
              <c:layout>
                <c:manualLayout>
                  <c:x val="-2.3021992578212799E-2"/>
                  <c:y val="5.49208863123608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039-458B-B0F0-721095872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PROV!$B$5:$F$5</c:f>
              <c:numCache>
                <c:formatCode>#,##0</c:formatCode>
                <c:ptCount val="5"/>
                <c:pt idx="0">
                  <c:v>461</c:v>
                </c:pt>
                <c:pt idx="1">
                  <c:v>420</c:v>
                </c:pt>
                <c:pt idx="2">
                  <c:v>433</c:v>
                </c:pt>
                <c:pt idx="3">
                  <c:v>284</c:v>
                </c:pt>
                <c:pt idx="4">
                  <c:v>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0D-407A-9347-638183F55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88200"/>
        <c:axId val="284917872"/>
      </c:lineChart>
      <c:lineChart>
        <c:grouping val="standard"/>
        <c:varyColors val="0"/>
        <c:ser>
          <c:idx val="1"/>
          <c:order val="1"/>
          <c:tx>
            <c:v>MORTALI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0D-407A-9347-638183F55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PROV!$G$5:$K$5</c:f>
              <c:numCache>
                <c:formatCode>#,##0</c:formatCode>
                <c:ptCount val="5"/>
                <c:pt idx="0">
                  <c:v>3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0D-407A-9347-638183F55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18656"/>
        <c:axId val="284918264"/>
      </c:lineChart>
      <c:catAx>
        <c:axId val="28188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7872"/>
        <c:crosses val="autoZero"/>
        <c:auto val="1"/>
        <c:lblAlgn val="ctr"/>
        <c:lblOffset val="100"/>
        <c:noMultiLvlLbl val="0"/>
      </c:catAx>
      <c:valAx>
        <c:axId val="284917872"/>
        <c:scaling>
          <c:orientation val="minMax"/>
          <c:max val="500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1888200"/>
        <c:crosses val="autoZero"/>
        <c:crossBetween val="between"/>
        <c:majorUnit val="100"/>
        <c:minorUnit val="50"/>
      </c:valAx>
      <c:valAx>
        <c:axId val="284918264"/>
        <c:scaling>
          <c:orientation val="minMax"/>
          <c:max val="5"/>
          <c:min val="0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8656"/>
        <c:crosses val="max"/>
        <c:crossBetween val="between"/>
        <c:majorUnit val="1"/>
        <c:minorUnit val="0.5"/>
      </c:valAx>
      <c:catAx>
        <c:axId val="284918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84918264"/>
        <c:crosses val="max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8.9484288859119493E-2"/>
          <c:y val="0.9331078207254454"/>
          <c:w val="0.84939055989958989"/>
          <c:h val="5.1711913619905674E-2"/>
        </c:manualLayout>
      </c:layout>
      <c:overlay val="0"/>
      <c:txPr>
        <a:bodyPr/>
        <a:lstStyle/>
        <a:p>
          <a:pPr>
            <a:defRPr sz="12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622488106164239E-2"/>
          <c:y val="4.315148384295709E-2"/>
          <c:w val="0.86454504366910834"/>
          <c:h val="0.80500089668971542"/>
        </c:manualLayout>
      </c:layout>
      <c:lineChart>
        <c:grouping val="standard"/>
        <c:varyColors val="0"/>
        <c:ser>
          <c:idx val="0"/>
          <c:order val="0"/>
          <c:tx>
            <c:v>DENUNCIATI</c:v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PROV!$M$5:$Q$5</c:f>
              <c:numCache>
                <c:formatCode>0%</c:formatCode>
                <c:ptCount val="5"/>
                <c:pt idx="0">
                  <c:v>9.4758478931140797E-2</c:v>
                </c:pt>
                <c:pt idx="1">
                  <c:v>9.0264345583494526E-2</c:v>
                </c:pt>
                <c:pt idx="2">
                  <c:v>9.3682388576373871E-2</c:v>
                </c:pt>
                <c:pt idx="3">
                  <c:v>5.5512118842845973E-2</c:v>
                </c:pt>
                <c:pt idx="4">
                  <c:v>9.3857493857493854E-2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0E-4769-8AE8-DFB73D13A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88200"/>
        <c:axId val="284917872"/>
      </c:lineChart>
      <c:lineChart>
        <c:grouping val="standard"/>
        <c:varyColors val="0"/>
        <c:ser>
          <c:idx val="1"/>
          <c:order val="1"/>
          <c:tx>
            <c:v>MORTALI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0E-4769-8AE8-DFB73D13A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'[2]1_DEN'!$B$2:$F$2</c:f>
              <c:strCach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PROV!$S$5:$W$5</c:f>
              <c:numCache>
                <c:formatCode>0%</c:formatCode>
                <c:ptCount val="5"/>
                <c:pt idx="0">
                  <c:v>0.23076923076923078</c:v>
                </c:pt>
                <c:pt idx="1">
                  <c:v>0</c:v>
                </c:pt>
                <c:pt idx="2">
                  <c:v>0.16666666666666666</c:v>
                </c:pt>
                <c:pt idx="3">
                  <c:v>0.10344827586206896</c:v>
                </c:pt>
                <c:pt idx="4">
                  <c:v>0.1875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0E-4769-8AE8-DFB73D13A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18656"/>
        <c:axId val="284918264"/>
      </c:lineChart>
      <c:catAx>
        <c:axId val="28188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7872"/>
        <c:crosses val="autoZero"/>
        <c:auto val="1"/>
        <c:lblAlgn val="ctr"/>
        <c:lblOffset val="100"/>
        <c:noMultiLvlLbl val="0"/>
      </c:catAx>
      <c:valAx>
        <c:axId val="284917872"/>
        <c:scaling>
          <c:orientation val="minMax"/>
          <c:max val="0.25"/>
          <c:min val="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1888200"/>
        <c:crosses val="autoZero"/>
        <c:crossBetween val="between"/>
        <c:majorUnit val="5.000000000000001E-2"/>
      </c:valAx>
      <c:valAx>
        <c:axId val="284918264"/>
        <c:scaling>
          <c:orientation val="minMax"/>
          <c:max val="0.25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8656"/>
        <c:crosses val="max"/>
        <c:crossBetween val="between"/>
        <c:majorUnit val="5.000000000000001E-2"/>
        <c:minorUnit val="5.000000000000001E-2"/>
      </c:valAx>
      <c:catAx>
        <c:axId val="284918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84918264"/>
        <c:crosses val="max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0531539511644231E-2"/>
          <c:y val="0.93460999914105491"/>
          <c:w val="0.86571104673222221"/>
          <c:h val="4.9843298626646763E-2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DENUNCIATI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44469204297082948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9118005679086169"/>
          <c:y val="0.14393518518518519"/>
          <c:w val="0.47935427605428887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981-4D97-82C7-BD76F4CDED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981-4D97-82C7-BD76F4CDED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981-4D97-82C7-BD76F4CDED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981-4D97-82C7-BD76F4CDED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'ateco sintetico piem_al'!$A$26:$A$44</c:f>
              <c:strCache>
                <c:ptCount val="19"/>
                <c:pt idx="0">
                  <c:v>A - Agricoltura, silvicoltura e pesca</c:v>
                </c:pt>
                <c:pt idx="1">
                  <c:v>B - Estrazione di minerali da cave e miniere</c:v>
                </c:pt>
                <c:pt idx="2">
                  <c:v>C - Attivita' manifatturiere</c:v>
                </c:pt>
                <c:pt idx="3">
                  <c:v>D - Fornitura di energia elettrica, gas, vapore e aria condizionata</c:v>
                </c:pt>
                <c:pt idx="4">
                  <c:v>E - Fornitura di acqua, reti fognarie, attivita' di gestione dei rifiuti e risanamento</c:v>
                </c:pt>
                <c:pt idx="5">
                  <c:v>F - Costruzioni</c:v>
                </c:pt>
                <c:pt idx="6">
                  <c:v>G - Commercio all'ingrosso e al dettaglio, riparazione di autoveicoli e motocicli</c:v>
                </c:pt>
                <c:pt idx="7">
                  <c:v>H - Trasporto e magazzinaggio</c:v>
                </c:pt>
                <c:pt idx="8">
                  <c:v>I - Attivita' dei servizi di alloggio e di ristorazione</c:v>
                </c:pt>
                <c:pt idx="9">
                  <c:v>J - Servizi di informazione e comunicazione</c:v>
                </c:pt>
                <c:pt idx="10">
                  <c:v>K - Attivita' finanziarie e assicurative</c:v>
                </c:pt>
                <c:pt idx="11">
                  <c:v>L - Attivita' immobiliari</c:v>
                </c:pt>
                <c:pt idx="12">
                  <c:v>M - Attivita' professionali, scientifiche e tecniche</c:v>
                </c:pt>
                <c:pt idx="13">
                  <c:v>N - Noleggio, agenzie di viaggio, servizi di supporto alle imprese</c:v>
                </c:pt>
                <c:pt idx="14">
                  <c:v>O - Amministrazione pubblica e difesa, assicurazione sociale obbligatoria</c:v>
                </c:pt>
                <c:pt idx="15">
                  <c:v>P - Istruzione</c:v>
                </c:pt>
                <c:pt idx="16">
                  <c:v>Q- Sanita' e assistenza sociale</c:v>
                </c:pt>
                <c:pt idx="17">
                  <c:v>R - Attivita' artistiche, sportive, di intrattenimento e divertimento</c:v>
                </c:pt>
                <c:pt idx="18">
                  <c:v>S - Altre attivita' di servizi</c:v>
                </c:pt>
              </c:strCache>
            </c:strRef>
          </c:cat>
          <c:val>
            <c:numRef>
              <c:f>'ateco sintetico piem_al'!$G$26:$G$44</c:f>
              <c:numCache>
                <c:formatCode>#,##0</c:formatCode>
                <c:ptCount val="19"/>
                <c:pt idx="0">
                  <c:v>20</c:v>
                </c:pt>
                <c:pt idx="1">
                  <c:v>0</c:v>
                </c:pt>
                <c:pt idx="2">
                  <c:v>592</c:v>
                </c:pt>
                <c:pt idx="3">
                  <c:v>0</c:v>
                </c:pt>
                <c:pt idx="4">
                  <c:v>14</c:v>
                </c:pt>
                <c:pt idx="5">
                  <c:v>747</c:v>
                </c:pt>
                <c:pt idx="6">
                  <c:v>205</c:v>
                </c:pt>
                <c:pt idx="7">
                  <c:v>157</c:v>
                </c:pt>
                <c:pt idx="8">
                  <c:v>26</c:v>
                </c:pt>
                <c:pt idx="9">
                  <c:v>3</c:v>
                </c:pt>
                <c:pt idx="10">
                  <c:v>0</c:v>
                </c:pt>
                <c:pt idx="11">
                  <c:v>12</c:v>
                </c:pt>
                <c:pt idx="12">
                  <c:v>10</c:v>
                </c:pt>
                <c:pt idx="13">
                  <c:v>84</c:v>
                </c:pt>
                <c:pt idx="14">
                  <c:v>0</c:v>
                </c:pt>
                <c:pt idx="15">
                  <c:v>2</c:v>
                </c:pt>
                <c:pt idx="16">
                  <c:v>3</c:v>
                </c:pt>
                <c:pt idx="17">
                  <c:v>6</c:v>
                </c:pt>
                <c:pt idx="1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3-4715-9A43-6A72C7061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003288"/>
        <c:axId val="532003944"/>
      </c:barChart>
      <c:catAx>
        <c:axId val="53200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2003944"/>
        <c:crosses val="autoZero"/>
        <c:auto val="1"/>
        <c:lblAlgn val="ctr"/>
        <c:lblOffset val="100"/>
        <c:noMultiLvlLbl val="0"/>
      </c:catAx>
      <c:valAx>
        <c:axId val="532003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200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MORTALI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2048179603913697E-2"/>
          <c:y val="0.15049483726177273"/>
          <c:w val="0.9087550431635093"/>
          <c:h val="0.7164926991943526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1EA-4D49-B811-154C9C1F77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1EA-4D49-B811-154C9C1F772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1EA-4D49-B811-154C9C1F772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1EA-4D49-B811-154C9C1F772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1EA-4D49-B811-154C9C1F772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1EA-4D49-B811-154C9C1F772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1EA-4D49-B811-154C9C1F772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1EA-4D49-B811-154C9C1F772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1EA-4D49-B811-154C9C1F7721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1EA-4D49-B811-154C9C1F772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1EA-4D49-B811-154C9C1F772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1EA-4D49-B811-154C9C1F772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1EA-4D49-B811-154C9C1F7721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1EA-4D49-B811-154C9C1F772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1EA-4D49-B811-154C9C1F77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'ateco sintetico piem_al'!$I$26:$I$44</c:f>
              <c:strCache>
                <c:ptCount val="19"/>
                <c:pt idx="0">
                  <c:v>A - Agricoltura, silvicoltura e pesca</c:v>
                </c:pt>
                <c:pt idx="1">
                  <c:v>B - Estrazione di minerali da cave e miniere</c:v>
                </c:pt>
                <c:pt idx="2">
                  <c:v>C - Attivita' manifatturiere</c:v>
                </c:pt>
                <c:pt idx="3">
                  <c:v>D - Fornitura di energia elettrica, gas, vapore e aria condizionata</c:v>
                </c:pt>
                <c:pt idx="4">
                  <c:v>E - Fornitura di acqua, reti fognarie, attivita' di gestione dei rifiuti e risanamento</c:v>
                </c:pt>
                <c:pt idx="5">
                  <c:v>F - Costruzioni</c:v>
                </c:pt>
                <c:pt idx="6">
                  <c:v>G - Commercio all'ingrosso e al dettaglio, riparazione di autoveicoli e motocicli</c:v>
                </c:pt>
                <c:pt idx="7">
                  <c:v>H - Trasporto e magazzinaggio</c:v>
                </c:pt>
                <c:pt idx="8">
                  <c:v>I - Attivita' dei servizi di alloggio e di ristorazione</c:v>
                </c:pt>
                <c:pt idx="9">
                  <c:v>J - Servizi di informazione e comunicazione</c:v>
                </c:pt>
                <c:pt idx="10">
                  <c:v>K - Attivita' finanziarie e assicurative</c:v>
                </c:pt>
                <c:pt idx="11">
                  <c:v>L - Attivita' immobiliari</c:v>
                </c:pt>
                <c:pt idx="12">
                  <c:v>M - Attivita' professionali, scientifiche e tecniche</c:v>
                </c:pt>
                <c:pt idx="13">
                  <c:v>N - Noleggio, agenzie di viaggio, servizi di supporto alle imprese</c:v>
                </c:pt>
                <c:pt idx="14">
                  <c:v>O - Amministrazione pubblica e difesa, assicurazione sociale obbligatoria</c:v>
                </c:pt>
                <c:pt idx="15">
                  <c:v>P - Istruzione</c:v>
                </c:pt>
                <c:pt idx="16">
                  <c:v>Q- Sanita' e assistenza sociale</c:v>
                </c:pt>
                <c:pt idx="17">
                  <c:v>R - Attivita' artistiche, sportive, di intrattenimento e divertimento</c:v>
                </c:pt>
                <c:pt idx="18">
                  <c:v>S - Altre attivita' di servizi</c:v>
                </c:pt>
              </c:strCache>
            </c:strRef>
          </c:cat>
          <c:val>
            <c:numRef>
              <c:f>'ateco sintetico piem_al'!$O$26:$O$44</c:f>
              <c:numCache>
                <c:formatCode>#,##0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D-457B-BD6E-DE2FC162C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7598208"/>
        <c:axId val="537595256"/>
      </c:barChart>
      <c:catAx>
        <c:axId val="53759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7595256"/>
        <c:crosses val="autoZero"/>
        <c:auto val="1"/>
        <c:lblAlgn val="ctr"/>
        <c:lblOffset val="100"/>
        <c:noMultiLvlLbl val="0"/>
      </c:catAx>
      <c:valAx>
        <c:axId val="537595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75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DENUNCIATI</a:t>
            </a:r>
            <a:endParaRPr lang="it-I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479728552465426"/>
          <c:y val="0.15835372885433865"/>
          <c:w val="0.65565626465056881"/>
          <c:h val="0.7570878929421818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5-4915-A94F-91EA4127BD61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55-4915-A94F-91EA4127BD6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55-4915-A94F-91EA4127BD61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55-4915-A94F-91EA4127BD61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A55-4915-A94F-91EA4127BD61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A55-4915-A94F-91EA4127BD61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A55-4915-A94F-91EA4127BD61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A55-4915-A94F-91EA4127BD61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fld id="{683D9968-3226-4985-9929-7C83F31A0601}" type="CATEGORYNAME">
                      <a:rPr lang="en-US"/>
                      <a:pPr/>
                      <a:t>[NOME CATEGORIA]</a:t>
                    </a:fld>
                    <a:endParaRPr lang="en-US" baseline="0" dirty="0"/>
                  </a:p>
                  <a:p>
                    <a:r>
                      <a:rPr lang="en-US" smtClean="0"/>
                      <a:t>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A55-4915-A94F-91EA4127BD6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A55-4915-A94F-91EA4127BD61}"/>
                </c:ext>
              </c:extLst>
            </c:dLbl>
            <c:dLbl>
              <c:idx val="4"/>
              <c:layout>
                <c:manualLayout>
                  <c:x val="3.8744860513096707E-4"/>
                  <c:y val="-0.115813511652410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55-4915-A94F-91EA4127BD61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A924E4A-EE48-4CB2-B48F-F0047C4B66F2}" type="CATEGORYNAME">
                      <a:rPr lang="en-US"/>
                      <a:pPr/>
                      <a:t>[NOME CATEGORIA]</a:t>
                    </a:fld>
                    <a:endParaRPr lang="en-US" baseline="0" dirty="0"/>
                  </a:p>
                  <a:p>
                    <a:r>
                      <a:rPr lang="en-US" smtClean="0"/>
                      <a:t>0,3%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BA55-4915-A94F-91EA4127BD61}"/>
                </c:ext>
              </c:extLst>
            </c:dLbl>
            <c:dLbl>
              <c:idx val="7"/>
              <c:layout>
                <c:manualLayout>
                  <c:x val="0.2239318219784128"/>
                  <c:y val="-0.206357387603394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BA55-4915-A94F-91EA4127B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'ESITO ART'!$B$2:$B$9</c:f>
              <c:strCache>
                <c:ptCount val="8"/>
                <c:pt idx="0">
                  <c:v>Franchigia</c:v>
                </c:pt>
                <c:pt idx="1">
                  <c:v>Istruttoria</c:v>
                </c:pt>
                <c:pt idx="2">
                  <c:v>Negativa</c:v>
                </c:pt>
                <c:pt idx="3">
                  <c:v>In capitale</c:v>
                </c:pt>
                <c:pt idx="4">
                  <c:v>Senza indennizzo</c:v>
                </c:pt>
                <c:pt idx="5">
                  <c:v>Rendita ai Superstiti</c:v>
                </c:pt>
                <c:pt idx="6">
                  <c:v>Rendita Diretta</c:v>
                </c:pt>
                <c:pt idx="7">
                  <c:v>Temporanea</c:v>
                </c:pt>
              </c:strCache>
            </c:strRef>
          </c:cat>
          <c:val>
            <c:numRef>
              <c:f>'ESITO ART'!$H$2:$H$9</c:f>
              <c:numCache>
                <c:formatCode>General</c:formatCode>
                <c:ptCount val="8"/>
                <c:pt idx="0">
                  <c:v>70</c:v>
                </c:pt>
                <c:pt idx="1">
                  <c:v>9</c:v>
                </c:pt>
                <c:pt idx="2">
                  <c:v>218</c:v>
                </c:pt>
                <c:pt idx="3">
                  <c:v>173</c:v>
                </c:pt>
                <c:pt idx="4">
                  <c:v>16</c:v>
                </c:pt>
                <c:pt idx="5">
                  <c:v>6</c:v>
                </c:pt>
                <c:pt idx="6">
                  <c:v>47</c:v>
                </c:pt>
                <c:pt idx="7">
                  <c:v>1441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A55-4915-A94F-91EA4127B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MORTALI</a:t>
            </a:r>
            <a:endParaRPr lang="it-I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9366991961865614E-2"/>
          <c:y val="0.12937826155492688"/>
          <c:w val="0.90564365310707962"/>
          <c:h val="0.82820949449528347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5-4268-9A40-6D2418A72A57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5-4268-9A40-6D2418A72A57}"/>
              </c:ext>
            </c:extLst>
          </c:dPt>
          <c:dPt>
            <c:idx val="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5-4268-9A40-6D2418A72A5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15-4268-9A40-6D2418A72A5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415-4268-9A40-6D2418A72A57}"/>
                </c:ext>
              </c:extLst>
            </c:dLbl>
            <c:dLbl>
              <c:idx val="1"/>
              <c:layout>
                <c:manualLayout>
                  <c:x val="-2.4941242287215386E-2"/>
                  <c:y val="-4.96467772311317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415-4268-9A40-6D2418A72A57}"/>
                </c:ext>
              </c:extLst>
            </c:dLbl>
            <c:dLbl>
              <c:idx val="2"/>
              <c:layout>
                <c:manualLayout>
                  <c:x val="0.14388930989654472"/>
                  <c:y val="0.159649224693652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15-4268-9A40-6D2418A72A57}"/>
                </c:ext>
              </c:extLst>
            </c:dLbl>
            <c:dLbl>
              <c:idx val="3"/>
              <c:layout>
                <c:manualLayout>
                  <c:x val="-0.1556492975012827"/>
                  <c:y val="4.166701235346336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Negativa</a:t>
                    </a:r>
                    <a:endParaRPr lang="en-US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000" b="1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defRPr>
                    </a:pPr>
                    <a:fld id="{FD5DD017-D4B6-42F0-A5D2-91FA2D31DB24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[PERCENTUALE]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415-4268-9A40-6D2418A72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('ESITO ART'!$B$20:$B$21,'ESITO ART'!$B$26)</c:f>
              <c:strCache>
                <c:ptCount val="3"/>
                <c:pt idx="0">
                  <c:v>Rendita ai Superstiti</c:v>
                </c:pt>
                <c:pt idx="1">
                  <c:v>Temporanea</c:v>
                </c:pt>
                <c:pt idx="2">
                  <c:v>Morte non riconducibile all'evento</c:v>
                </c:pt>
              </c:strCache>
            </c:strRef>
          </c:cat>
          <c:val>
            <c:numRef>
              <c:f>('ESITO ART'!$H$20:$H$21,'ESITO ART'!$H$26)</c:f>
              <c:numCache>
                <c:formatCode>General</c:formatCode>
                <c:ptCount val="3"/>
                <c:pt idx="0">
                  <c:v>6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15-4268-9A40-6D2418A72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818582059228606E-2"/>
          <c:y val="2.99659103601762E-2"/>
          <c:w val="0.87310073350704342"/>
          <c:h val="0.83986037418637527"/>
        </c:manualLayout>
      </c:layout>
      <c:lineChart>
        <c:grouping val="standard"/>
        <c:varyColors val="0"/>
        <c:ser>
          <c:idx val="0"/>
          <c:order val="0"/>
          <c:tx>
            <c:v>DENUNCIATE</c:v>
          </c:tx>
          <c:spPr>
            <a:ln w="34925"/>
          </c:spPr>
          <c:dLbls>
            <c:dLbl>
              <c:idx val="0"/>
              <c:layout>
                <c:manualLayout>
                  <c:x val="-4.2010477139425344E-2"/>
                  <c:y val="1.6336271646899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C46-4515-9FDD-BD02D9A1F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PROV!$B$3:$F$3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'MALATTIE PROFESSIONALI'!$B$4:$F$4</c:f>
              <c:numCache>
                <c:formatCode>General</c:formatCode>
                <c:ptCount val="5"/>
                <c:pt idx="0">
                  <c:v>30</c:v>
                </c:pt>
                <c:pt idx="1">
                  <c:v>26</c:v>
                </c:pt>
                <c:pt idx="2">
                  <c:v>19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46-4515-9FDD-BD02D9A1F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888200"/>
        <c:axId val="284917872"/>
      </c:lineChart>
      <c:lineChart>
        <c:grouping val="standard"/>
        <c:varyColors val="0"/>
        <c:ser>
          <c:idx val="1"/>
          <c:order val="1"/>
          <c:tx>
            <c:v>INCIDENZA</c:v>
          </c:tx>
          <c:spPr>
            <a:ln w="34925">
              <a:solidFill>
                <a:srgbClr val="C00000"/>
              </a:solidFill>
            </a:ln>
          </c:spPr>
          <c:dLbls>
            <c:dLbl>
              <c:idx val="3"/>
              <c:layout>
                <c:manualLayout>
                  <c:x val="-2.770992833901266E-2"/>
                  <c:y val="-5.2589073949928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C46-4515-9FDD-BD02D9A1FB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'MALATTIE PROFESSIONALI'!$B$2:$F$2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'MALATTIE PROFESSIONALI'!$H$4:$L$4</c:f>
              <c:numCache>
                <c:formatCode>0%</c:formatCode>
                <c:ptCount val="5"/>
                <c:pt idx="0">
                  <c:v>0.14150943396226415</c:v>
                </c:pt>
                <c:pt idx="1">
                  <c:v>8.7837837837837843E-2</c:v>
                </c:pt>
                <c:pt idx="2">
                  <c:v>8.6757990867579904E-2</c:v>
                </c:pt>
                <c:pt idx="3">
                  <c:v>0.08</c:v>
                </c:pt>
                <c:pt idx="4">
                  <c:v>0.109375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46-4515-9FDD-BD02D9A1F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18656"/>
        <c:axId val="284918264"/>
      </c:lineChart>
      <c:catAx>
        <c:axId val="281888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7872"/>
        <c:crosses val="autoZero"/>
        <c:auto val="1"/>
        <c:lblAlgn val="ctr"/>
        <c:lblOffset val="100"/>
        <c:noMultiLvlLbl val="0"/>
      </c:catAx>
      <c:valAx>
        <c:axId val="284917872"/>
        <c:scaling>
          <c:orientation val="minMax"/>
          <c:max val="30"/>
          <c:min val="5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1888200"/>
        <c:crosses val="autoZero"/>
        <c:crossBetween val="between"/>
        <c:majorUnit val="5"/>
        <c:minorUnit val="1"/>
      </c:valAx>
      <c:valAx>
        <c:axId val="284918264"/>
        <c:scaling>
          <c:orientation val="minMax"/>
          <c:max val="0.30000000000000004"/>
          <c:min val="5.000000000000001E-2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pPr>
            <a:endParaRPr lang="it-IT"/>
          </a:p>
        </c:txPr>
        <c:crossAx val="284918656"/>
        <c:crosses val="max"/>
        <c:crossBetween val="between"/>
        <c:majorUnit val="5.000000000000001E-2"/>
      </c:valAx>
      <c:catAx>
        <c:axId val="28491865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284918264"/>
        <c:crosses val="max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2100675842098184E-2"/>
          <c:y val="0.94490260087594147"/>
          <c:w val="0.872392304009591"/>
          <c:h val="5.2374687182908573E-2"/>
        </c:manualLayout>
      </c:layout>
      <c:overlay val="0"/>
      <c:txPr>
        <a:bodyPr/>
        <a:lstStyle/>
        <a:p>
          <a:pPr>
            <a:defRPr sz="1100" b="1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48568028046661E-2"/>
          <c:y val="2.9263899319519074E-2"/>
          <c:w val="0.93713220142018394"/>
          <c:h val="0.79934569998297123"/>
        </c:manualLayout>
      </c:layout>
      <c:lineChart>
        <c:grouping val="standard"/>
        <c:varyColors val="0"/>
        <c:ser>
          <c:idx val="0"/>
          <c:order val="0"/>
          <c:tx>
            <c:strRef>
              <c:f>ETA!$O$1</c:f>
              <c:strCache>
                <c:ptCount val="1"/>
                <c:pt idx="0">
                  <c:v>DENUNCIATI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ETA!$A$2:$A$15</c:f>
              <c:strCache>
                <c:ptCount val="14"/>
                <c:pt idx="0">
                  <c:v>Fino a 14 anni</c:v>
                </c:pt>
                <c:pt idx="1">
                  <c:v>Da 15 a 19 anni</c:v>
                </c:pt>
                <c:pt idx="2">
                  <c:v>Da 20 a 24 anni</c:v>
                </c:pt>
                <c:pt idx="3">
                  <c:v>Da 25 a 29 anni</c:v>
                </c:pt>
                <c:pt idx="4">
                  <c:v>Da 30 a 34 anni</c:v>
                </c:pt>
                <c:pt idx="5">
                  <c:v>Da 35 a 39 anni</c:v>
                </c:pt>
                <c:pt idx="6">
                  <c:v>Da 40 a 44 anni</c:v>
                </c:pt>
                <c:pt idx="7">
                  <c:v>Da 45 a 49 anni</c:v>
                </c:pt>
                <c:pt idx="8">
                  <c:v>Da 50 a 54 anni</c:v>
                </c:pt>
                <c:pt idx="9">
                  <c:v>Da 55 a 59 anni</c:v>
                </c:pt>
                <c:pt idx="10">
                  <c:v>Da 60 a 64 anni</c:v>
                </c:pt>
                <c:pt idx="11">
                  <c:v>Da 65 a 69 anni</c:v>
                </c:pt>
                <c:pt idx="12">
                  <c:v>Da 70 a 74 anni</c:v>
                </c:pt>
                <c:pt idx="13">
                  <c:v>75 anni e oltre</c:v>
                </c:pt>
              </c:strCache>
            </c:strRef>
          </c:cat>
          <c:val>
            <c:numRef>
              <c:f>ETA!$O$2:$O$15</c:f>
              <c:numCache>
                <c:formatCode>0%</c:formatCode>
                <c:ptCount val="14"/>
                <c:pt idx="0">
                  <c:v>6.2628600823045263E-2</c:v>
                </c:pt>
                <c:pt idx="1">
                  <c:v>3.7379972565157751E-2</c:v>
                </c:pt>
                <c:pt idx="2">
                  <c:v>5.6498628257887519E-2</c:v>
                </c:pt>
                <c:pt idx="3">
                  <c:v>7.9132373113854598E-2</c:v>
                </c:pt>
                <c:pt idx="4">
                  <c:v>8.1275720164609058E-2</c:v>
                </c:pt>
                <c:pt idx="5">
                  <c:v>8.7191358024691357E-2</c:v>
                </c:pt>
                <c:pt idx="6">
                  <c:v>0.11089677640603567</c:v>
                </c:pt>
                <c:pt idx="7">
                  <c:v>0.13837448559670781</c:v>
                </c:pt>
                <c:pt idx="8">
                  <c:v>0.13798868312757201</c:v>
                </c:pt>
                <c:pt idx="9">
                  <c:v>0.12191358024691358</c:v>
                </c:pt>
                <c:pt idx="10">
                  <c:v>6.5200617283950615E-2</c:v>
                </c:pt>
                <c:pt idx="11">
                  <c:v>1.3545953360768175E-2</c:v>
                </c:pt>
                <c:pt idx="12">
                  <c:v>3.8151577503429354E-3</c:v>
                </c:pt>
                <c:pt idx="13">
                  <c:v>4.0723593964334705E-3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57-4402-9933-D5B12DE2980E}"/>
            </c:ext>
          </c:extLst>
        </c:ser>
        <c:ser>
          <c:idx val="1"/>
          <c:order val="1"/>
          <c:tx>
            <c:strRef>
              <c:f>ETA!$P$1</c:f>
              <c:strCache>
                <c:ptCount val="1"/>
                <c:pt idx="0">
                  <c:v>MORTALI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ETA!$A$2:$A$15</c:f>
              <c:strCache>
                <c:ptCount val="14"/>
                <c:pt idx="0">
                  <c:v>Fino a 14 anni</c:v>
                </c:pt>
                <c:pt idx="1">
                  <c:v>Da 15 a 19 anni</c:v>
                </c:pt>
                <c:pt idx="2">
                  <c:v>Da 20 a 24 anni</c:v>
                </c:pt>
                <c:pt idx="3">
                  <c:v>Da 25 a 29 anni</c:v>
                </c:pt>
                <c:pt idx="4">
                  <c:v>Da 30 a 34 anni</c:v>
                </c:pt>
                <c:pt idx="5">
                  <c:v>Da 35 a 39 anni</c:v>
                </c:pt>
                <c:pt idx="6">
                  <c:v>Da 40 a 44 anni</c:v>
                </c:pt>
                <c:pt idx="7">
                  <c:v>Da 45 a 49 anni</c:v>
                </c:pt>
                <c:pt idx="8">
                  <c:v>Da 50 a 54 anni</c:v>
                </c:pt>
                <c:pt idx="9">
                  <c:v>Da 55 a 59 anni</c:v>
                </c:pt>
                <c:pt idx="10">
                  <c:v>Da 60 a 64 anni</c:v>
                </c:pt>
                <c:pt idx="11">
                  <c:v>Da 65 a 69 anni</c:v>
                </c:pt>
                <c:pt idx="12">
                  <c:v>Da 70 a 74 anni</c:v>
                </c:pt>
                <c:pt idx="13">
                  <c:v>75 anni e oltre</c:v>
                </c:pt>
              </c:strCache>
            </c:strRef>
          </c:cat>
          <c:val>
            <c:numRef>
              <c:f>ETA!$P$2:$P$15</c:f>
              <c:numCache>
                <c:formatCode>0%</c:formatCode>
                <c:ptCount val="14"/>
                <c:pt idx="0">
                  <c:v>0</c:v>
                </c:pt>
                <c:pt idx="1">
                  <c:v>1.1904761904761904E-2</c:v>
                </c:pt>
                <c:pt idx="2">
                  <c:v>2.3809523809523808E-2</c:v>
                </c:pt>
                <c:pt idx="3">
                  <c:v>0</c:v>
                </c:pt>
                <c:pt idx="4">
                  <c:v>1.1904761904761904E-2</c:v>
                </c:pt>
                <c:pt idx="5">
                  <c:v>3.5714285714285712E-2</c:v>
                </c:pt>
                <c:pt idx="6">
                  <c:v>0.13095238095238096</c:v>
                </c:pt>
                <c:pt idx="7">
                  <c:v>5.9523809523809521E-2</c:v>
                </c:pt>
                <c:pt idx="8">
                  <c:v>0.21428571428571427</c:v>
                </c:pt>
                <c:pt idx="9">
                  <c:v>0.23809523809523808</c:v>
                </c:pt>
                <c:pt idx="10">
                  <c:v>0.16666666666666666</c:v>
                </c:pt>
                <c:pt idx="11">
                  <c:v>4.7619047619047616E-2</c:v>
                </c:pt>
                <c:pt idx="12">
                  <c:v>4.7619047619047616E-2</c:v>
                </c:pt>
                <c:pt idx="13">
                  <c:v>1.1904761904761904E-2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E57-4402-9933-D5B12DE29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8245864"/>
        <c:axId val="698242256"/>
      </c:lineChart>
      <c:catAx>
        <c:axId val="69824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698242256"/>
        <c:crosses val="autoZero"/>
        <c:auto val="1"/>
        <c:lblAlgn val="ctr"/>
        <c:lblOffset val="100"/>
        <c:noMultiLvlLbl val="0"/>
      </c:catAx>
      <c:valAx>
        <c:axId val="698242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698245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INFORTUNI DENUNCIATI 2017/2021</a:t>
            </a:r>
            <a:endParaRPr lang="it-IT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86-461D-88C7-C96B6CC02465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86-461D-88C7-C96B6CC02465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86-461D-88C7-C96B6CC0246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86-461D-88C7-C96B6CC02465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386-461D-88C7-C96B6CC02465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386-461D-88C7-C96B6CC02465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386-461D-88C7-C96B6CC02465}"/>
              </c:ext>
            </c:extLst>
          </c:dPt>
          <c:dLbls>
            <c:dLbl>
              <c:idx val="0"/>
              <c:layout>
                <c:manualLayout>
                  <c:x val="-3.5722099917613215E-2"/>
                  <c:y val="-6.90464767310108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86-461D-88C7-C96B6CC02465}"/>
                </c:ext>
              </c:extLst>
            </c:dLbl>
            <c:dLbl>
              <c:idx val="1"/>
              <c:layout>
                <c:manualLayout>
                  <c:x val="-3.4211675513116525E-2"/>
                  <c:y val="-5.80327266416912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86-461D-88C7-C96B6CC02465}"/>
                </c:ext>
              </c:extLst>
            </c:dLbl>
            <c:dLbl>
              <c:idx val="2"/>
              <c:layout>
                <c:manualLayout>
                  <c:x val="3.7221719497755748E-3"/>
                  <c:y val="4.31889590968018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86-461D-88C7-C96B6CC02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Foglio2!$B$2:$B$8</c:f>
              <c:strCache>
                <c:ptCount val="7"/>
                <c:pt idx="0">
                  <c:v>Agricoltura</c:v>
                </c:pt>
                <c:pt idx="1">
                  <c:v>Industria</c:v>
                </c:pt>
                <c:pt idx="2">
                  <c:v>Artigianato</c:v>
                </c:pt>
                <c:pt idx="3">
                  <c:v>Terziario</c:v>
                </c:pt>
                <c:pt idx="4">
                  <c:v>Altre attività</c:v>
                </c:pt>
                <c:pt idx="5">
                  <c:v>ND</c:v>
                </c:pt>
                <c:pt idx="6">
                  <c:v>Stato</c:v>
                </c:pt>
              </c:strCache>
            </c:strRef>
          </c:cat>
          <c:val>
            <c:numRef>
              <c:f>Foglio2!$H$2:$H$8</c:f>
              <c:numCache>
                <c:formatCode>#,##0</c:formatCode>
                <c:ptCount val="7"/>
                <c:pt idx="0">
                  <c:v>1096</c:v>
                </c:pt>
                <c:pt idx="1">
                  <c:v>5364</c:v>
                </c:pt>
                <c:pt idx="2">
                  <c:v>1980</c:v>
                </c:pt>
                <c:pt idx="3">
                  <c:v>5939</c:v>
                </c:pt>
                <c:pt idx="4">
                  <c:v>3334</c:v>
                </c:pt>
                <c:pt idx="5">
                  <c:v>2782</c:v>
                </c:pt>
                <c:pt idx="6">
                  <c:v>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386-461D-88C7-C96B6CC02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CASI MORTALI DENUNCIATI 2017/2021</a:t>
            </a:r>
            <a:endParaRPr lang="it-IT" sz="1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it-IT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5A-45B8-9D9A-04ABC371EAB4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5A-45B8-9D9A-04ABC371EAB4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5A-45B8-9D9A-04ABC371EAB4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5A-45B8-9D9A-04ABC371EAB4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5A-45B8-9D9A-04ABC371EAB4}"/>
              </c:ext>
            </c:extLst>
          </c:dPt>
          <c:dPt>
            <c:idx val="5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5A-45B8-9D9A-04ABC371EAB4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5A-45B8-9D9A-04ABC371EAB4}"/>
              </c:ext>
            </c:extLst>
          </c:dPt>
          <c:dLbls>
            <c:dLbl>
              <c:idx val="0"/>
              <c:layout>
                <c:manualLayout>
                  <c:x val="-1.8500910721871783E-2"/>
                  <c:y val="1.49362514418709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5A-45B8-9D9A-04ABC371EAB4}"/>
                </c:ext>
              </c:extLst>
            </c:dLbl>
            <c:dLbl>
              <c:idx val="1"/>
              <c:layout>
                <c:manualLayout>
                  <c:x val="-1.0027809781026648E-2"/>
                  <c:y val="5.553219072506966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5A-45B8-9D9A-04ABC371EAB4}"/>
                </c:ext>
              </c:extLst>
            </c:dLbl>
            <c:dLbl>
              <c:idx val="2"/>
              <c:layout>
                <c:manualLayout>
                  <c:x val="-2.7031004020406289E-2"/>
                  <c:y val="-1.23187325827097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5A-45B8-9D9A-04ABC371EAB4}"/>
                </c:ext>
              </c:extLst>
            </c:dLbl>
            <c:dLbl>
              <c:idx val="6"/>
              <c:layout>
                <c:manualLayout>
                  <c:x val="9.7253324005910132E-3"/>
                  <c:y val="-3.058501679205426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5A-45B8-9D9A-04ABC371E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Foglio2!$B$2:$B$8</c:f>
              <c:strCache>
                <c:ptCount val="7"/>
                <c:pt idx="0">
                  <c:v>Agricoltura</c:v>
                </c:pt>
                <c:pt idx="1">
                  <c:v>Industria</c:v>
                </c:pt>
                <c:pt idx="2">
                  <c:v>Artigianato</c:v>
                </c:pt>
                <c:pt idx="3">
                  <c:v>Terziario</c:v>
                </c:pt>
                <c:pt idx="4">
                  <c:v>Altre attività</c:v>
                </c:pt>
                <c:pt idx="5">
                  <c:v>ND</c:v>
                </c:pt>
                <c:pt idx="6">
                  <c:v>Stato</c:v>
                </c:pt>
              </c:strCache>
            </c:strRef>
          </c:cat>
          <c:val>
            <c:numRef>
              <c:f>Foglio2!$N$2:$N$8</c:f>
              <c:numCache>
                <c:formatCode>#,##0</c:formatCode>
                <c:ptCount val="7"/>
                <c:pt idx="0">
                  <c:v>7</c:v>
                </c:pt>
                <c:pt idx="1">
                  <c:v>38</c:v>
                </c:pt>
                <c:pt idx="2">
                  <c:v>11</c:v>
                </c:pt>
                <c:pt idx="3">
                  <c:v>15</c:v>
                </c:pt>
                <c:pt idx="4">
                  <c:v>6</c:v>
                </c:pt>
                <c:pt idx="5">
                  <c:v>7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65A-45B8-9D9A-04ABC371E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DENUNCIATI</a:t>
            </a:r>
            <a:endParaRPr lang="it-IT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3651221493290014"/>
          <c:y val="0.13850899097076724"/>
          <c:w val="0.68633645877610139"/>
          <c:h val="0.7673718864431914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58-40BB-A7DD-DA548BF00D4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58-40BB-A7DD-DA548BF00D4B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58-40BB-A7DD-DA548BF00D4B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58-40BB-A7DD-DA548BF00D4B}"/>
              </c:ext>
            </c:extLst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58-40BB-A7DD-DA548BF00D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58-40BB-A7DD-DA548BF00D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C58-40BB-A7DD-DA548BF00D4B}"/>
              </c:ext>
            </c:extLst>
          </c:dPt>
          <c:dPt>
            <c:idx val="7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C58-40BB-A7DD-DA548BF00D4B}"/>
              </c:ext>
            </c:extLst>
          </c:dPt>
          <c:dLbls>
            <c:dLbl>
              <c:idx val="1"/>
              <c:layout>
                <c:manualLayout>
                  <c:x val="-9.6675219368537301E-3"/>
                  <c:y val="3.92632382512847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58-40BB-A7DD-DA548BF00D4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C58-40BB-A7DD-DA548BF00D4B}"/>
                </c:ext>
              </c:extLst>
            </c:dLbl>
            <c:dLbl>
              <c:idx val="3"/>
              <c:layout>
                <c:manualLayout>
                  <c:x val="-7.8081848165808994E-3"/>
                  <c:y val="-6.537243478201994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58-40BB-A7DD-DA548BF00D4B}"/>
                </c:ext>
              </c:extLst>
            </c:dLbl>
            <c:dLbl>
              <c:idx val="5"/>
              <c:layout>
                <c:manualLayout>
                  <c:x val="0.13921144479862929"/>
                  <c:y val="-5.1700591301748249E-2"/>
                </c:manualLayout>
              </c:layout>
              <c:tx>
                <c:rich>
                  <a:bodyPr/>
                  <a:lstStyle/>
                  <a:p>
                    <a:fld id="{C94C0782-4F66-4989-BA8E-44D7D57C9642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</a:t>
                    </a:r>
                    <a:r>
                      <a:rPr lang="en-US" baseline="0" smtClean="0"/>
                      <a:t>0,2%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58-40BB-A7DD-DA548BF00D4B}"/>
                </c:ext>
              </c:extLst>
            </c:dLbl>
            <c:dLbl>
              <c:idx val="6"/>
              <c:layout>
                <c:manualLayout>
                  <c:x val="2.3151404867058099E-2"/>
                  <c:y val="1.91687588188912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C58-40BB-A7DD-DA548BF00D4B}"/>
                </c:ext>
              </c:extLst>
            </c:dLbl>
            <c:dLbl>
              <c:idx val="7"/>
              <c:layout>
                <c:manualLayout>
                  <c:x val="0.24408888481194099"/>
                  <c:y val="1.9373286533787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C58-40BB-A7DD-DA548BF00D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ESITO!$S$3:$S$10</c:f>
              <c:strCache>
                <c:ptCount val="8"/>
                <c:pt idx="0">
                  <c:v>Franchigia</c:v>
                </c:pt>
                <c:pt idx="1">
                  <c:v>Istruttoria</c:v>
                </c:pt>
                <c:pt idx="2">
                  <c:v>Negativa</c:v>
                </c:pt>
                <c:pt idx="3">
                  <c:v>In capitale</c:v>
                </c:pt>
                <c:pt idx="4">
                  <c:v>Senza indennizzo</c:v>
                </c:pt>
                <c:pt idx="5">
                  <c:v>Rendita ai Superstiti</c:v>
                </c:pt>
                <c:pt idx="6">
                  <c:v>Rendita Diretta</c:v>
                </c:pt>
                <c:pt idx="7">
                  <c:v>Temporanea</c:v>
                </c:pt>
              </c:strCache>
            </c:strRef>
          </c:cat>
          <c:val>
            <c:numRef>
              <c:f>ESITO!$Z$3:$Z$10</c:f>
              <c:numCache>
                <c:formatCode>#,##0</c:formatCode>
                <c:ptCount val="8"/>
                <c:pt idx="0">
                  <c:v>2730</c:v>
                </c:pt>
                <c:pt idx="1">
                  <c:v>137</c:v>
                </c:pt>
                <c:pt idx="2">
                  <c:v>3340</c:v>
                </c:pt>
                <c:pt idx="3">
                  <c:v>981</c:v>
                </c:pt>
                <c:pt idx="4">
                  <c:v>2074</c:v>
                </c:pt>
                <c:pt idx="5">
                  <c:v>36</c:v>
                </c:pt>
                <c:pt idx="6">
                  <c:v>219</c:v>
                </c:pt>
                <c:pt idx="7">
                  <c:v>13809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C58-40BB-A7DD-DA548BF00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MORTALI</a:t>
            </a:r>
            <a:endParaRPr lang="it-I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42248194693718089"/>
          <c:y val="1.2621489288032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6691411367281326E-2"/>
          <c:y val="7.2877274203544257E-2"/>
          <c:w val="0.92920073241848"/>
          <c:h val="0.86581945665184301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9-4F31-84E0-4BAFBEE94FF8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C9-4F31-84E0-4BAFBEE94FF8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C9-4F31-84E0-4BAFBEE94FF8}"/>
              </c:ext>
            </c:extLst>
          </c:dPt>
          <c:dPt>
            <c:idx val="3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C9-4F31-84E0-4BAFBEE94FF8}"/>
              </c:ext>
            </c:extLst>
          </c:dPt>
          <c:dPt>
            <c:idx val="4"/>
            <c:bubble3D val="0"/>
            <c:spPr>
              <a:solidFill>
                <a:srgbClr val="FF7C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C9-4F31-84E0-4BAFBEE94FF8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C9-4F31-84E0-4BAFBEE94FF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3C9-4F31-84E0-4BAFBEE94FF8}"/>
                </c:ext>
              </c:extLst>
            </c:dLbl>
            <c:dLbl>
              <c:idx val="3"/>
              <c:layout>
                <c:manualLayout>
                  <c:x val="0.19447997452148202"/>
                  <c:y val="4.70614589010519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3C9-4F31-84E0-4BAFBEE94FF8}"/>
                </c:ext>
              </c:extLst>
            </c:dLbl>
            <c:dLbl>
              <c:idx val="4"/>
              <c:layout>
                <c:manualLayout>
                  <c:x val="-4.5658435998115782E-2"/>
                  <c:y val="0.113903872352419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3C9-4F31-84E0-4BAFBEE94FF8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Negativa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5D5AB4FA-E95B-41CB-A50D-704D166F5100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defRPr>
                      </a:pPr>
                      <a:t>[PERCENTUALE]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3C9-4F31-84E0-4BAFBEE94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(ESITO!$S$29,ESITO!$S$31,ESITO!$S$32,ESITO!$S$35,ESITO!$S$36)</c:f>
              <c:strCache>
                <c:ptCount val="5"/>
                <c:pt idx="0">
                  <c:v>Istruttoria</c:v>
                </c:pt>
                <c:pt idx="1">
                  <c:v>Rendita superstiti</c:v>
                </c:pt>
                <c:pt idx="2">
                  <c:v>Senza indennizzo</c:v>
                </c:pt>
                <c:pt idx="3">
                  <c:v>Morte non riconducibile all'evento</c:v>
                </c:pt>
                <c:pt idx="4">
                  <c:v>Assenza presupposti</c:v>
                </c:pt>
              </c:strCache>
            </c:strRef>
          </c:cat>
          <c:val>
            <c:numRef>
              <c:f>(ESITO!$Z$29,ESITO!$Z$31,ESITO!$Z$32,ESITO!$Z$35,ESITO!$Z$36)</c:f>
              <c:numCache>
                <c:formatCode>General</c:formatCode>
                <c:ptCount val="5"/>
                <c:pt idx="0">
                  <c:v>1</c:v>
                </c:pt>
                <c:pt idx="1">
                  <c:v>36</c:v>
                </c:pt>
                <c:pt idx="2">
                  <c:v>13</c:v>
                </c:pt>
                <c:pt idx="3">
                  <c:v>26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3C9-4F31-84E0-4BAFBEE94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DENUNCIATI</a:t>
            </a:r>
            <a:endParaRPr lang="it-IT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'ateco sintetico piem_al'!$A$2:$A$20</c:f>
              <c:strCache>
                <c:ptCount val="19"/>
                <c:pt idx="0">
                  <c:v>A - Agricoltura, silvicoltura e pesca</c:v>
                </c:pt>
                <c:pt idx="1">
                  <c:v>B - Estrazione di minerali da cave e miniere</c:v>
                </c:pt>
                <c:pt idx="2">
                  <c:v>C - Attivita' manifatturiere</c:v>
                </c:pt>
                <c:pt idx="3">
                  <c:v>D - Fornitura di energia elettrica, gas, vapore e aria condizionata</c:v>
                </c:pt>
                <c:pt idx="4">
                  <c:v>E - Fornitura di acqua, reti fognarie, attivita' di gestione dei rifiuti e risanamento</c:v>
                </c:pt>
                <c:pt idx="5">
                  <c:v>F - Costruzioni</c:v>
                </c:pt>
                <c:pt idx="6">
                  <c:v>G - Commercio all'ingrosso e al dettaglio, riparazione di autoveicoli e motocicli</c:v>
                </c:pt>
                <c:pt idx="7">
                  <c:v>H - Trasporto e magazzinaggio</c:v>
                </c:pt>
                <c:pt idx="8">
                  <c:v>I - Attivita' dei servizi di alloggio e di ristorazione</c:v>
                </c:pt>
                <c:pt idx="9">
                  <c:v>J - Servizi di informazione e comunicazione</c:v>
                </c:pt>
                <c:pt idx="10">
                  <c:v>K - Attivita' finanziarie e assicurative</c:v>
                </c:pt>
                <c:pt idx="11">
                  <c:v>L - Attivita' immobiliari</c:v>
                </c:pt>
                <c:pt idx="12">
                  <c:v>M - Attivita' professionali, scientifiche e tecniche</c:v>
                </c:pt>
                <c:pt idx="13">
                  <c:v>N - Noleggio, agenzie di viaggio, servizi di supporto alle imprese</c:v>
                </c:pt>
                <c:pt idx="14">
                  <c:v>O - Amministrazione pubblica e difesa, assicurazione sociale obbligatoria</c:v>
                </c:pt>
                <c:pt idx="15">
                  <c:v>P - Istruzione</c:v>
                </c:pt>
                <c:pt idx="16">
                  <c:v>Q- Sanita' e assistenza sociale</c:v>
                </c:pt>
                <c:pt idx="17">
                  <c:v>R - Attivita' artistiche, sportive, di intrattenimento e divertimento</c:v>
                </c:pt>
                <c:pt idx="18">
                  <c:v>S - Altre attivita' di servizi</c:v>
                </c:pt>
              </c:strCache>
            </c:strRef>
          </c:cat>
          <c:val>
            <c:numRef>
              <c:f>'ateco sintetico piem_al'!$G$2:$G$20</c:f>
              <c:numCache>
                <c:formatCode>#,##0</c:formatCode>
                <c:ptCount val="19"/>
                <c:pt idx="0">
                  <c:v>34</c:v>
                </c:pt>
                <c:pt idx="1">
                  <c:v>12</c:v>
                </c:pt>
                <c:pt idx="2">
                  <c:v>3441</c:v>
                </c:pt>
                <c:pt idx="3">
                  <c:v>34</c:v>
                </c:pt>
                <c:pt idx="4">
                  <c:v>436</c:v>
                </c:pt>
                <c:pt idx="5">
                  <c:v>1605</c:v>
                </c:pt>
                <c:pt idx="6">
                  <c:v>2019</c:v>
                </c:pt>
                <c:pt idx="7">
                  <c:v>2100</c:v>
                </c:pt>
                <c:pt idx="8">
                  <c:v>612</c:v>
                </c:pt>
                <c:pt idx="9">
                  <c:v>65</c:v>
                </c:pt>
                <c:pt idx="10">
                  <c:v>156</c:v>
                </c:pt>
                <c:pt idx="11">
                  <c:v>48</c:v>
                </c:pt>
                <c:pt idx="12">
                  <c:v>226</c:v>
                </c:pt>
                <c:pt idx="13">
                  <c:v>895</c:v>
                </c:pt>
                <c:pt idx="14">
                  <c:v>1773</c:v>
                </c:pt>
                <c:pt idx="15">
                  <c:v>181</c:v>
                </c:pt>
                <c:pt idx="16">
                  <c:v>2624</c:v>
                </c:pt>
                <c:pt idx="17">
                  <c:v>126</c:v>
                </c:pt>
                <c:pt idx="18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E-44C0-835C-AABCD68620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006568"/>
        <c:axId val="532007224"/>
      </c:barChart>
      <c:catAx>
        <c:axId val="532006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2007224"/>
        <c:crosses val="autoZero"/>
        <c:auto val="1"/>
        <c:lblAlgn val="ctr"/>
        <c:lblOffset val="100"/>
        <c:noMultiLvlLbl val="0"/>
      </c:catAx>
      <c:valAx>
        <c:axId val="532007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2006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MORTALI</a:t>
            </a:r>
            <a:endParaRPr lang="it-I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AE-4381-96EA-C1882173C5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7AE-4381-96EA-C1882173C5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AE-4381-96EA-C1882173C59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7AE-4381-96EA-C1882173C59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7AE-4381-96EA-C1882173C59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7AE-4381-96EA-C1882173C590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7AE-4381-96EA-C1882173C590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AE-4381-96EA-C1882173C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'ateco sintetico piem_al'!$I$2:$I$20</c:f>
              <c:strCache>
                <c:ptCount val="19"/>
                <c:pt idx="0">
                  <c:v>A - Agricoltura, silvicoltura e pesca</c:v>
                </c:pt>
                <c:pt idx="1">
                  <c:v>B - Estrazione di minerali da cave e miniere</c:v>
                </c:pt>
                <c:pt idx="2">
                  <c:v>C - Attivita' manifatturiere</c:v>
                </c:pt>
                <c:pt idx="3">
                  <c:v>D - Fornitura di energia elettrica, gas, vapore e aria condizionata</c:v>
                </c:pt>
                <c:pt idx="4">
                  <c:v>E - Fornitura di acqua, reti fognarie, attivita' di gestione dei rifiuti e risanamento</c:v>
                </c:pt>
                <c:pt idx="5">
                  <c:v>F - Costruzioni</c:v>
                </c:pt>
                <c:pt idx="6">
                  <c:v>G - Commercio all'ingrosso e al dettaglio, riparazione di autoveicoli e motocicli</c:v>
                </c:pt>
                <c:pt idx="7">
                  <c:v>H - Trasporto e magazzinaggio</c:v>
                </c:pt>
                <c:pt idx="8">
                  <c:v>I - Attivita' dei servizi di alloggio e di ristorazione</c:v>
                </c:pt>
                <c:pt idx="9">
                  <c:v>J - Servizi di informazione e comunicazione</c:v>
                </c:pt>
                <c:pt idx="10">
                  <c:v>K - Attivita' finanziarie e assicurative</c:v>
                </c:pt>
                <c:pt idx="11">
                  <c:v>L - Attivita' immobiliari</c:v>
                </c:pt>
                <c:pt idx="12">
                  <c:v>M - Attivita' professionali, scientifiche e tecniche</c:v>
                </c:pt>
                <c:pt idx="13">
                  <c:v>N - Noleggio, agenzie di viaggio, servizi di supporto alle imprese</c:v>
                </c:pt>
                <c:pt idx="14">
                  <c:v>O - Amministrazione pubblica e difesa, assicurazione sociale obbligatoria</c:v>
                </c:pt>
                <c:pt idx="15">
                  <c:v>P - Istruzione</c:v>
                </c:pt>
                <c:pt idx="16">
                  <c:v>Q- Sanita' e assistenza sociale</c:v>
                </c:pt>
                <c:pt idx="17">
                  <c:v>R - Attivita' artistiche, sportive, di intrattenimento e divertimento</c:v>
                </c:pt>
                <c:pt idx="18">
                  <c:v>S - Altre attivita' di servizi</c:v>
                </c:pt>
              </c:strCache>
            </c:strRef>
          </c:cat>
          <c:val>
            <c:numRef>
              <c:f>'ateco sintetico piem_al'!$O$2:$O$20</c:f>
              <c:numCache>
                <c:formatCode>#,##0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3</c:v>
                </c:pt>
                <c:pt idx="5">
                  <c:v>13</c:v>
                </c:pt>
                <c:pt idx="6">
                  <c:v>10</c:v>
                </c:pt>
                <c:pt idx="7">
                  <c:v>20</c:v>
                </c:pt>
                <c:pt idx="8">
                  <c:v>1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A7-4149-8B21-478EFFDAC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2005256"/>
        <c:axId val="532000664"/>
      </c:barChart>
      <c:catAx>
        <c:axId val="532005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2000664"/>
        <c:crosses val="autoZero"/>
        <c:auto val="1"/>
        <c:lblAlgn val="ctr"/>
        <c:lblOffset val="100"/>
        <c:noMultiLvlLbl val="0"/>
      </c:catAx>
      <c:valAx>
        <c:axId val="532000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2005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'MALATTIE PROFESSIONALI'!$A$3</c:f>
              <c:strCache>
                <c:ptCount val="1"/>
                <c:pt idx="0">
                  <c:v>Alessandria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1.8564129967181636E-2"/>
                  <c:y val="4.68355778385020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16B-43D2-9892-42772DE506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'MALATTIE PROFESSIONALI'!$B$2:$F$2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strCache>
            </c:strRef>
          </c:cat>
          <c:val>
            <c:numRef>
              <c:f>'MALATTIE PROFESSIONALI'!$B$3:$F$3</c:f>
              <c:numCache>
                <c:formatCode>#,##0</c:formatCode>
                <c:ptCount val="5"/>
                <c:pt idx="0">
                  <c:v>212</c:v>
                </c:pt>
                <c:pt idx="1">
                  <c:v>296</c:v>
                </c:pt>
                <c:pt idx="2">
                  <c:v>219</c:v>
                </c:pt>
                <c:pt idx="3">
                  <c:v>75</c:v>
                </c:pt>
                <c:pt idx="4">
                  <c:v>128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B-43D2-9892-42772DE50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749736"/>
        <c:axId val="533750392"/>
      </c:lineChart>
      <c:catAx>
        <c:axId val="533749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3750392"/>
        <c:crosses val="autoZero"/>
        <c:auto val="1"/>
        <c:lblAlgn val="ctr"/>
        <c:lblOffset val="100"/>
        <c:noMultiLvlLbl val="0"/>
      </c:catAx>
      <c:valAx>
        <c:axId val="533750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it-IT"/>
          </a:p>
        </c:txPr>
        <c:crossAx val="53374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0.04498</cdr:x>
      <cdr:y>0.9214</cdr:y>
    </cdr:from>
    <cdr:to>
      <cdr:x>0.35824</cdr:x>
      <cdr:y>0.97783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53022" y="4354829"/>
          <a:ext cx="17621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rPr>
            <a:t>73% DEFINIZIONI POSITIVE</a:t>
          </a:r>
          <a:endParaRPr lang="it-IT" sz="1100" b="1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E506-9B5F-46B2-9EEB-731DA02C0792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C3564-E9F5-424F-AB6E-FB8BD48B87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125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AD622-5390-4F40-A8C3-FCE52D3D8868}" type="datetimeFigureOut">
              <a:rPr lang="it-IT" smtClean="0"/>
              <a:t>04/05/2023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C58EA-3777-432A-A87F-1FD7E049AF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268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7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it-IT" b="1" dirty="0" smtClean="0"/>
          </a:p>
          <a:p>
            <a:pPr lvl="0"/>
            <a:r>
              <a:rPr lang="it-IT" b="1" dirty="0" smtClean="0"/>
              <a:t>Tra i casi </a:t>
            </a:r>
            <a:r>
              <a:rPr lang="it-IT" b="1" dirty="0" err="1" smtClean="0"/>
              <a:t>Covid</a:t>
            </a:r>
            <a:r>
              <a:rPr lang="it-IT" b="1" dirty="0" smtClean="0"/>
              <a:t>, l’incidenza degli esiti mortali in Piemonte è inferiore rispetto al dato nazionale (rispettivamente 0,3%  e 0,5%)</a:t>
            </a: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2070D-0A62-4940-8A5D-6F33D2BDD146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823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061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181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16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34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526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682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788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23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21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210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344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47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51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531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2677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368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50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62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1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FEAF-B170-4E44-B746-04D0DEBB71E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0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7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4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35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 userDrawn="1"/>
        </p:nvSpPr>
        <p:spPr>
          <a:xfrm>
            <a:off x="0" y="3446587"/>
            <a:ext cx="12192000" cy="3411415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8644149" y="1910260"/>
            <a:ext cx="1446212" cy="1449387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it-IT" dirty="0" smtClean="0"/>
              <a:t>Fare clic per inserire logo partner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 hasCustomPrompt="1"/>
          </p:nvPr>
        </p:nvSpPr>
        <p:spPr>
          <a:xfrm>
            <a:off x="2926499" y="2028165"/>
            <a:ext cx="5534876" cy="1323278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700"/>
              </a:lnSpc>
              <a:defRPr lang="it-IT" sz="2200" kern="1200" baseline="0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 smtClean="0"/>
              <a:t>FARE CLIC PER INSERIRE IL TITOLO DELLA PRESENTAZIONE</a:t>
            </a:r>
            <a:endParaRPr lang="it-IT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1290755" y="1910258"/>
            <a:ext cx="1445135" cy="308295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 dirty="0"/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7274" y="1070002"/>
            <a:ext cx="4719909" cy="646383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 smtClean="0"/>
              <a:t>Fare clic per inserire il relatore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5" hasCustomPrompt="1"/>
          </p:nvPr>
        </p:nvSpPr>
        <p:spPr>
          <a:xfrm>
            <a:off x="2927274" y="715647"/>
            <a:ext cx="4719909" cy="235221"/>
          </a:xfrm>
        </p:spPr>
        <p:txBody>
          <a:bodyPr wrap="none" lIns="0" tIns="0" rIns="0" bIns="0" anchor="t" anchorCtr="0">
            <a:noAutofit/>
          </a:bodyPr>
          <a:lstStyle>
            <a:lvl1pPr marL="0" indent="0">
              <a:buNone/>
              <a:defRPr sz="1800" b="0" i="0">
                <a:solidFill>
                  <a:srgbClr val="0C2E5C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it-IT" dirty="0" smtClean="0"/>
              <a:t>Fare clic per inserire luogo e data</a:t>
            </a:r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01684" y="2095441"/>
            <a:ext cx="1028544" cy="20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 userDrawn="1"/>
        </p:nvSpPr>
        <p:spPr>
          <a:xfrm>
            <a:off x="0" y="6222193"/>
            <a:ext cx="12192000" cy="635809"/>
          </a:xfrm>
          <a:prstGeom prst="rect">
            <a:avLst/>
          </a:prstGeom>
          <a:solidFill>
            <a:srgbClr val="D9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" name="Titolo 1"/>
          <p:cNvSpPr>
            <a:spLocks noGrp="1"/>
          </p:cNvSpPr>
          <p:nvPr userDrawn="1">
            <p:ph type="title" hasCustomPrompt="1"/>
          </p:nvPr>
        </p:nvSpPr>
        <p:spPr>
          <a:xfrm>
            <a:off x="470877" y="251514"/>
            <a:ext cx="11261295" cy="694416"/>
          </a:xfrm>
        </p:spPr>
        <p:txBody>
          <a:bodyPr lIns="0" tIns="0" rIns="0" bIns="0" anchor="t" anchorCtr="0">
            <a:noAutofit/>
          </a:bodyPr>
          <a:lstStyle>
            <a:lvl1pPr>
              <a:defRPr sz="20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dirty="0" smtClean="0"/>
              <a:t>FARE CLIC PER INSERIRE TITOLO SLIDE</a:t>
            </a:r>
            <a:br>
              <a:rPr lang="it-IT" dirty="0" smtClean="0"/>
            </a:br>
            <a:r>
              <a:rPr lang="it-IT" dirty="0" smtClean="0"/>
              <a:t>Sottotitolo slide</a:t>
            </a:r>
            <a:endParaRPr lang="it-IT" dirty="0"/>
          </a:p>
        </p:txBody>
      </p:sp>
      <p:sp>
        <p:nvSpPr>
          <p:cNvPr id="17" name="Segnaposto data 2"/>
          <p:cNvSpPr>
            <a:spLocks noGrp="1"/>
          </p:cNvSpPr>
          <p:nvPr userDrawn="1">
            <p:ph type="dt" sz="half" idx="10"/>
          </p:nvPr>
        </p:nvSpPr>
        <p:spPr>
          <a:xfrm>
            <a:off x="8639503" y="6474033"/>
            <a:ext cx="1442871" cy="365125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it-IT" smtClean="0"/>
              <a:t>27/10/2022</a:t>
            </a:r>
            <a:endParaRPr lang="it-IT" dirty="0"/>
          </a:p>
        </p:txBody>
      </p:sp>
      <p:sp>
        <p:nvSpPr>
          <p:cNvPr id="18" name="Segnaposto numero diapositiva 4"/>
          <p:cNvSpPr>
            <a:spLocks noGrp="1"/>
          </p:cNvSpPr>
          <p:nvPr userDrawn="1">
            <p:ph type="sldNum" sz="quarter" idx="12"/>
          </p:nvPr>
        </p:nvSpPr>
        <p:spPr>
          <a:xfrm>
            <a:off x="10266506" y="6474033"/>
            <a:ext cx="1453055" cy="36512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 b="0" i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03E89E2B-7837-6B45-9BB2-CC8B24B0904A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3" name="Segnaposto contenuto 11"/>
          <p:cNvSpPr>
            <a:spLocks noGrp="1"/>
          </p:cNvSpPr>
          <p:nvPr>
            <p:ph sz="quarter" idx="13" hasCustomPrompt="1"/>
          </p:nvPr>
        </p:nvSpPr>
        <p:spPr>
          <a:xfrm>
            <a:off x="1281377" y="5793902"/>
            <a:ext cx="645579" cy="404394"/>
          </a:xfrm>
        </p:spPr>
        <p:txBody>
          <a:bodyPr>
            <a:no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it-IT" dirty="0" smtClean="0"/>
              <a:t>Fare clic per inserire logo partner</a:t>
            </a:r>
            <a:endParaRPr lang="it-IT" dirty="0"/>
          </a:p>
        </p:txBody>
      </p:sp>
      <p:sp>
        <p:nvSpPr>
          <p:cNvPr id="14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2091083" y="6473827"/>
            <a:ext cx="6364288" cy="231775"/>
          </a:xfr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000" b="0" i="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0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sz="1000" b="1" dirty="0" smtClean="0"/>
              <a:t>Infortuni e malattie professionali nel quinquennio del </a:t>
            </a:r>
            <a:r>
              <a:rPr lang="it-IT" sz="1000" b="1" dirty="0" err="1" smtClean="0"/>
              <a:t>Covid</a:t>
            </a:r>
            <a:endParaRPr lang="it-IT" dirty="0"/>
          </a:p>
        </p:txBody>
      </p:sp>
      <p:sp>
        <p:nvSpPr>
          <p:cNvPr id="15" name="Segnaposto contenuto 2"/>
          <p:cNvSpPr>
            <a:spLocks noGrp="1"/>
          </p:cNvSpPr>
          <p:nvPr>
            <p:ph idx="1"/>
          </p:nvPr>
        </p:nvSpPr>
        <p:spPr>
          <a:xfrm>
            <a:off x="458266" y="1100412"/>
            <a:ext cx="11261295" cy="4055789"/>
          </a:xfrm>
        </p:spPr>
        <p:txBody>
          <a:bodyPr lIns="0" tIns="0" rIns="0" bIns="0">
            <a:noAutofit/>
          </a:bodyPr>
          <a:lstStyle>
            <a:lvl1pPr>
              <a:lnSpc>
                <a:spcPct val="134000"/>
              </a:lnSpc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lnSpc>
                <a:spcPct val="134000"/>
              </a:lnSpc>
              <a:defRPr sz="14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lnSpc>
                <a:spcPct val="134000"/>
              </a:lnSpc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lnSpc>
                <a:spcPct val="134000"/>
              </a:lnSpc>
              <a:defRPr sz="1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466354" y="5793902"/>
            <a:ext cx="401196" cy="855888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6" name="Immagin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4913" y="5847087"/>
            <a:ext cx="285543" cy="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2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36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2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778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74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64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2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3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27/10/2022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Infortuni e malattie professionali nel quinquennio del Covid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5187-39BF-4891-8DA0-64695115B6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1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2984638" y="2140149"/>
            <a:ext cx="8369375" cy="257770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dirty="0"/>
              <a:t/>
            </a:r>
            <a:br>
              <a:rPr lang="it-IT" dirty="0"/>
            </a:br>
            <a:r>
              <a:rPr lang="it-IT" sz="3200" b="1" dirty="0" smtClean="0"/>
              <a:t>Infortuni e malattie professionali nel quinquennio </a:t>
            </a:r>
            <a:r>
              <a:rPr lang="it-IT" sz="3200" b="1" dirty="0" smtClean="0"/>
              <a:t>2017-2021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 smtClean="0"/>
              <a:t>Convegno </a:t>
            </a:r>
            <a:r>
              <a:rPr lang="it-IT" dirty="0" err="1" smtClean="0"/>
              <a:t>Ebap</a:t>
            </a:r>
            <a:r>
              <a:rPr lang="it-IT" dirty="0" smtClean="0"/>
              <a:t> Alessandria 09/05/2023</a:t>
            </a:r>
            <a:r>
              <a:rPr lang="it-IT" dirty="0"/>
              <a:t/>
            </a:r>
            <a:br>
              <a:rPr lang="it-IT" dirty="0"/>
            </a:b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9600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6306" y="251514"/>
            <a:ext cx="11661167" cy="694416"/>
          </a:xfrm>
        </p:spPr>
        <p:txBody>
          <a:bodyPr/>
          <a:lstStyle/>
          <a:p>
            <a:r>
              <a:rPr lang="it-IT" sz="1800" b="1" dirty="0" smtClean="0"/>
              <a:t>2017-2021: MALATTIE PROFESSIONALI DENUNCIATE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10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</a:t>
            </a:r>
            <a:r>
              <a:rPr lang="it-IT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673490"/>
              </p:ext>
            </p:extLst>
          </p:nvPr>
        </p:nvGraphicFramePr>
        <p:xfrm>
          <a:off x="554803" y="945930"/>
          <a:ext cx="11164757" cy="4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INFORTUNI DA COVID AL </a:t>
            </a:r>
            <a:r>
              <a:rPr lang="it-IT" b="1" dirty="0" smtClean="0">
                <a:solidFill>
                  <a:srgbClr val="002060"/>
                </a:solidFill>
              </a:rPr>
              <a:t>31/12/2022</a:t>
            </a:r>
            <a:r>
              <a:rPr lang="it-IT" sz="1800" b="1" dirty="0">
                <a:solidFill>
                  <a:srgbClr val="002060"/>
                </a:solidFill>
              </a:rPr>
              <a:t/>
            </a:r>
            <a:br>
              <a:rPr lang="it-IT" sz="1800" b="1" dirty="0">
                <a:solidFill>
                  <a:srgbClr val="002060"/>
                </a:solidFill>
              </a:rPr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11</a:t>
            </a:fld>
            <a:endParaRPr lang="it-IT" b="1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1071716" y="851105"/>
            <a:ext cx="6096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8733863" y="5841447"/>
            <a:ext cx="19014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Fonte: INAIL in sintesi</a:t>
            </a:r>
            <a:endParaRPr lang="it-IT" sz="105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egnaposto testo 6"/>
          <p:cNvSpPr txBox="1">
            <a:spLocks/>
          </p:cNvSpPr>
          <p:nvPr/>
        </p:nvSpPr>
        <p:spPr>
          <a:xfrm>
            <a:off x="2091083" y="6473825"/>
            <a:ext cx="6364288" cy="231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i="1" dirty="0">
              <a:solidFill>
                <a:srgbClr val="0C2E5C"/>
              </a:solidFill>
              <a:latin typeface="Verdana"/>
              <a:cs typeface="Verdana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70877" y="1745673"/>
            <a:ext cx="7269196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it-IT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it-IT" sz="11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it-IT" sz="1100" dirty="0" smtClean="0">
                <a:latin typeface="Verdana" panose="020B0604030504040204" pitchFamily="34" charset="0"/>
                <a:ea typeface="Verdana" panose="020B0604030504040204" pitchFamily="34" charset="0"/>
              </a:rPr>
              <a:t>Dato del Piemonte tra parentesi</a:t>
            </a:r>
          </a:p>
          <a:p>
            <a:endParaRPr lang="it-IT" sz="16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Età media 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dei lavoratori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contagiati: </a:t>
            </a: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anni 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68,4% 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donne,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31,6% uomini, ma tra i casi mortali la percentuale maschile sale al 82,7%)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88,5%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 nazionalità italiana (rumeni, peruviani albanesi sono prevalenti tra gli stranieri)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96%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delle denunce riguardano la gestione </a:t>
            </a:r>
            <a:r>
              <a:rPr lang="it-IT" sz="1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assicurativa dell’Industria e </a:t>
            </a:r>
            <a:r>
              <a:rPr lang="it-IT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servizi, con una netta prevalenza del comparto sanitario (63,3% del totale)</a:t>
            </a:r>
            <a:endParaRPr lang="it-IT"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78813"/>
              </p:ext>
            </p:extLst>
          </p:nvPr>
        </p:nvGraphicFramePr>
        <p:xfrm>
          <a:off x="1005285" y="1479958"/>
          <a:ext cx="6825371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50">
                  <a:extLst>
                    <a:ext uri="{9D8B030D-6E8A-4147-A177-3AD203B41FA5}">
                      <a16:colId xmlns:a16="http://schemas.microsoft.com/office/drawing/2014/main" val="2492346246"/>
                    </a:ext>
                  </a:extLst>
                </a:gridCol>
                <a:gridCol w="3111062">
                  <a:extLst>
                    <a:ext uri="{9D8B030D-6E8A-4147-A177-3AD203B41FA5}">
                      <a16:colId xmlns:a16="http://schemas.microsoft.com/office/drawing/2014/main" val="2042422454"/>
                    </a:ext>
                  </a:extLst>
                </a:gridCol>
                <a:gridCol w="2701159">
                  <a:extLst>
                    <a:ext uri="{9D8B030D-6E8A-4147-A177-3AD203B41FA5}">
                      <a16:colId xmlns:a16="http://schemas.microsoft.com/office/drawing/2014/main" val="2314202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2020</a:t>
                      </a:r>
                      <a:endParaRPr lang="it-IT" sz="14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149.025 (18.864)</a:t>
                      </a:r>
                      <a:endParaRPr lang="it-IT" sz="14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587 (37)</a:t>
                      </a:r>
                      <a:endParaRPr lang="it-IT" sz="14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80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endParaRPr lang="it-IT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48.876 (5.700)</a:t>
                      </a:r>
                      <a:endParaRPr lang="it-IT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294 (25)</a:t>
                      </a:r>
                      <a:endParaRPr lang="it-IT" sz="14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80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endParaRPr lang="it-IT" sz="1400" dirty="0" smtClean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117.154 (12.006)</a:t>
                      </a:r>
                      <a:endParaRPr lang="it-IT" sz="14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10 (2)</a:t>
                      </a:r>
                      <a:endParaRPr lang="it-IT" sz="1400" b="0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64112"/>
                  </a:ext>
                </a:extLst>
              </a:tr>
            </a:tbl>
          </a:graphicData>
        </a:graphic>
      </p:graphicFrame>
      <p:graphicFrame>
        <p:nvGraphicFramePr>
          <p:cNvPr id="18" name="Tabella 17"/>
          <p:cNvGraphicFramePr>
            <a:graphicFrameLocks noGrp="1"/>
          </p:cNvGraphicFramePr>
          <p:nvPr>
            <p:extLst/>
          </p:nvPr>
        </p:nvGraphicFramePr>
        <p:xfrm>
          <a:off x="544946" y="784632"/>
          <a:ext cx="719512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439">
                  <a:extLst>
                    <a:ext uri="{9D8B030D-6E8A-4147-A177-3AD203B41FA5}">
                      <a16:colId xmlns:a16="http://schemas.microsoft.com/office/drawing/2014/main" val="3049870298"/>
                    </a:ext>
                  </a:extLst>
                </a:gridCol>
                <a:gridCol w="2829689">
                  <a:extLst>
                    <a:ext uri="{9D8B030D-6E8A-4147-A177-3AD203B41FA5}">
                      <a16:colId xmlns:a16="http://schemas.microsoft.com/office/drawing/2014/main" val="2985525254"/>
                    </a:ext>
                  </a:extLst>
                </a:gridCol>
              </a:tblGrid>
              <a:tr h="6288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1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315.055 </a:t>
                      </a:r>
                      <a:r>
                        <a:rPr lang="it-IT" sz="1400" b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denunce</a:t>
                      </a:r>
                      <a:r>
                        <a:rPr lang="it-IT" sz="1400" b="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da inizio pandemia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36.570 </a:t>
                      </a:r>
                      <a:r>
                        <a:rPr lang="it-IT" sz="1400" b="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Piemonte (11,6%)</a:t>
                      </a:r>
                      <a:endParaRPr lang="it-IT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di cui </a:t>
                      </a: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891 </a:t>
                      </a:r>
                      <a:r>
                        <a:rPr lang="it-IT" sz="1400" b="0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mortali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64 </a:t>
                      </a:r>
                      <a:r>
                        <a:rPr lang="it-IT" sz="1400" b="0" baseline="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 Piemonte (7,2%)</a:t>
                      </a:r>
                      <a:endParaRPr lang="it-IT" sz="1400" b="1" kern="1200" dirty="0">
                        <a:solidFill>
                          <a:srgbClr val="00206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360027"/>
                  </a:ext>
                </a:extLst>
              </a:tr>
            </a:tbl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pic>
        <p:nvPicPr>
          <p:cNvPr id="4" name="Immagin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97087" y="945931"/>
            <a:ext cx="3980588" cy="47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2020-2022: INFORTUNI COVID IN PIEMONTE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12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CSA Inail – dati aggiornati al 31/12/2022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883474"/>
              </p:ext>
            </p:extLst>
          </p:nvPr>
        </p:nvGraphicFramePr>
        <p:xfrm>
          <a:off x="470878" y="688755"/>
          <a:ext cx="5625122" cy="5064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70057"/>
              </p:ext>
            </p:extLst>
          </p:nvPr>
        </p:nvGraphicFramePr>
        <p:xfrm>
          <a:off x="6095999" y="688755"/>
          <a:ext cx="5623561" cy="508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20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13</a:t>
            </a:fld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591498" y="2000758"/>
            <a:ext cx="5048005" cy="2511846"/>
          </a:xfrm>
        </p:spPr>
        <p:txBody>
          <a:bodyPr anchor="ctr" anchorCtr="0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DATI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ARTIGIANATO</a:t>
            </a:r>
            <a:endParaRPr lang="it-IT" sz="2800" dirty="0">
              <a:solidFill>
                <a:srgbClr val="002E5D"/>
              </a:solidFill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2091083" y="6482763"/>
            <a:ext cx="6364288" cy="231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</p:spTree>
    <p:extLst>
      <p:ext uri="{BB962C8B-B14F-4D97-AF65-F5344CB8AC3E}">
        <p14:creationId xmlns:p14="http://schemas.microsoft.com/office/powerpoint/2010/main" val="295430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AZIENDE ARTIGIANE ASSICURATE ALL’INAIL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14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</a:t>
            </a:r>
            <a:r>
              <a:rPr lang="it-IT" sz="10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Banca Dati Inail </a:t>
            </a:r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dati </a:t>
            </a:r>
            <a:r>
              <a:rPr lang="it-IT" sz="10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aggiornati all’anno 2021</a:t>
            </a:r>
            <a:endParaRPr lang="it-IT" sz="1000" b="1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33475" y="1012063"/>
            <a:ext cx="1000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12.617</a:t>
            </a:r>
          </a:p>
          <a:p>
            <a:pPr algn="ctr">
              <a:lnSpc>
                <a:spcPct val="150000"/>
              </a:lnSpc>
            </a:pPr>
            <a:r>
              <a:rPr lang="it-IT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AZIENDE ASSICURATE</a:t>
            </a:r>
          </a:p>
        </p:txBody>
      </p:sp>
      <p:sp>
        <p:nvSpPr>
          <p:cNvPr id="10" name="Ovale 9"/>
          <p:cNvSpPr>
            <a:spLocks noChangeAspect="1"/>
          </p:cNvSpPr>
          <p:nvPr/>
        </p:nvSpPr>
        <p:spPr>
          <a:xfrm>
            <a:off x="4727583" y="3378638"/>
            <a:ext cx="2844298" cy="2497567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>
            <a:spLocks noChangeAspect="1"/>
          </p:cNvSpPr>
          <p:nvPr/>
        </p:nvSpPr>
        <p:spPr>
          <a:xfrm>
            <a:off x="8639503" y="3378638"/>
            <a:ext cx="2844298" cy="2497567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>
            <a:spLocks noChangeAspect="1"/>
          </p:cNvSpPr>
          <p:nvPr/>
        </p:nvSpPr>
        <p:spPr>
          <a:xfrm>
            <a:off x="815663" y="3378637"/>
            <a:ext cx="2844298" cy="2497567"/>
          </a:xfrm>
          <a:prstGeom prst="ellipse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arrotondato 7"/>
          <p:cNvSpPr/>
          <p:nvPr/>
        </p:nvSpPr>
        <p:spPr>
          <a:xfrm>
            <a:off x="695325" y="866775"/>
            <a:ext cx="10788476" cy="146685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1208172" y="4160664"/>
            <a:ext cx="199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8.708 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INDIVIDUALI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216761" y="3657210"/>
            <a:ext cx="1865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3.674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MENO DI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 ADDETTI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8987586" y="3952915"/>
            <a:ext cx="214813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235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10 O PIÙ</a:t>
            </a:r>
          </a:p>
          <a:p>
            <a:pPr algn="ctr">
              <a:lnSpc>
                <a:spcPct val="150000"/>
              </a:lnSpc>
            </a:pPr>
            <a:r>
              <a:rPr lang="it-IT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ADDETTI</a:t>
            </a:r>
            <a:endParaRPr lang="it-IT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" name="Connettore 2 16"/>
          <p:cNvCxnSpPr>
            <a:stCxn id="8" idx="2"/>
            <a:endCxn id="12" idx="7"/>
          </p:cNvCxnSpPr>
          <p:nvPr/>
        </p:nvCxnSpPr>
        <p:spPr>
          <a:xfrm flipH="1">
            <a:off x="3243423" y="2333625"/>
            <a:ext cx="2846140" cy="141077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2"/>
            <a:endCxn id="10" idx="0"/>
          </p:cNvCxnSpPr>
          <p:nvPr/>
        </p:nvCxnSpPr>
        <p:spPr>
          <a:xfrm>
            <a:off x="6089563" y="2333625"/>
            <a:ext cx="60169" cy="104501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8" idx="2"/>
            <a:endCxn id="11" idx="1"/>
          </p:cNvCxnSpPr>
          <p:nvPr/>
        </p:nvCxnSpPr>
        <p:spPr>
          <a:xfrm>
            <a:off x="6089563" y="2333625"/>
            <a:ext cx="2966478" cy="141077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2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1450" y="251514"/>
            <a:ext cx="11896725" cy="694416"/>
          </a:xfrm>
        </p:spPr>
        <p:txBody>
          <a:bodyPr/>
          <a:lstStyle/>
          <a:p>
            <a:r>
              <a:rPr lang="it-IT" sz="1800" b="1" dirty="0" smtClean="0"/>
              <a:t>2017-2021: INFORTUNI E CASI MORTALI ARTIGIANATO IN PROVINCIA DI ALESSANDRIA 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15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5804742"/>
              </p:ext>
            </p:extLst>
          </p:nvPr>
        </p:nvGraphicFramePr>
        <p:xfrm>
          <a:off x="523875" y="733425"/>
          <a:ext cx="11195686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93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INCIDENZA ARTIGIANATO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16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051306"/>
              </p:ext>
            </p:extLst>
          </p:nvPr>
        </p:nvGraphicFramePr>
        <p:xfrm>
          <a:off x="470877" y="739739"/>
          <a:ext cx="11248684" cy="490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56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TIPO DI RISCHIO NELL’ARTIGIANATO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17</a:t>
            </a:fld>
            <a:endParaRPr lang="it-IT" b="1" dirty="0"/>
          </a:p>
        </p:txBody>
      </p:sp>
      <p:pic>
        <p:nvPicPr>
          <p:cNvPr id="12" name="Picture 6" descr="http://cdns2.freepik.com/foto-gratuito/fabbrica_318-47734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4" y="747482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31453" y="1019092"/>
            <a:ext cx="208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INFORTUNI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800227" y="412508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MEZZO DI TRASPORTO</a:t>
            </a:r>
          </a:p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IN OCCASIONE DI LAVORO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109188" y="1087165"/>
            <a:ext cx="250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CASI MORTALI</a:t>
            </a:r>
          </a:p>
        </p:txBody>
      </p:sp>
      <p:pic>
        <p:nvPicPr>
          <p:cNvPr id="22" name="Picture 6" descr="http://www.clker.com/cliparts/A/g/p/8/E/8/camion-hi.png"/>
          <p:cNvPicPr>
            <a:picLocks noChangeArrowheads="1"/>
          </p:cNvPicPr>
          <p:nvPr/>
        </p:nvPicPr>
        <p:blipFill>
          <a:blip r:embed="rId4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4" y="3187698"/>
            <a:ext cx="1908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5711344" y="5739738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ITINERE</a:t>
            </a:r>
          </a:p>
        </p:txBody>
      </p:sp>
      <p:pic>
        <p:nvPicPr>
          <p:cNvPr id="24" name="Picture 4" descr="http://www.clker.com/cliparts/9/1/d/e/1244688717437814446motorcycle-accident.svg.hi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59" y="4692170"/>
            <a:ext cx="1908000" cy="9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1265592" y="1723732"/>
            <a:ext cx="2412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81% </a:t>
            </a:r>
            <a:endParaRPr lang="it-IT" sz="60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942601" y="256346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AMBIENTE ORDINARIO</a:t>
            </a:r>
          </a:p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DI LAVORO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252060" y="3573418"/>
            <a:ext cx="24129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6% </a:t>
            </a:r>
            <a:endParaRPr lang="it-IT" sz="11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265592" y="5027487"/>
            <a:ext cx="241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13% </a:t>
            </a:r>
            <a:endParaRPr lang="it-IT" sz="12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187394" y="1865436"/>
            <a:ext cx="24129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7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55% </a:t>
            </a:r>
            <a:endParaRPr lang="it-IT" sz="47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154483" y="3514463"/>
            <a:ext cx="241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36%</a:t>
            </a:r>
            <a:r>
              <a:rPr lang="it-IT" sz="16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it-IT" sz="16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154483" y="5012097"/>
            <a:ext cx="241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9%</a:t>
            </a:r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617522" y="5936064"/>
            <a:ext cx="44069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</a:t>
            </a:r>
            <a:r>
              <a:rPr lang="it-IT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30/04/2022</a:t>
            </a:r>
            <a:endParaRPr lang="it-IT" sz="105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1741280" y="3655698"/>
            <a:ext cx="349803" cy="1666762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88916" y="3991258"/>
            <a:ext cx="151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RISCHIO</a:t>
            </a:r>
          </a:p>
          <a:p>
            <a:pPr algn="ctr"/>
            <a:r>
              <a:rPr lang="it-IT" sz="16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STRADA</a:t>
            </a:r>
          </a:p>
          <a:p>
            <a:pPr algn="ctr"/>
            <a:endParaRPr lang="it-IT" sz="16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it-IT" sz="16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19%</a:t>
            </a:r>
            <a:endParaRPr lang="it-IT" sz="16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Parentesi graffa aperta 34"/>
          <p:cNvSpPr/>
          <p:nvPr/>
        </p:nvSpPr>
        <p:spPr>
          <a:xfrm rot="10800000">
            <a:off x="9907472" y="3655698"/>
            <a:ext cx="349803" cy="1666762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10283978" y="3842776"/>
            <a:ext cx="164433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RISCHIO</a:t>
            </a:r>
          </a:p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STRADA</a:t>
            </a:r>
          </a:p>
          <a:p>
            <a:pPr algn="ctr"/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it-IT" sz="32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45%</a:t>
            </a:r>
            <a:endParaRPr lang="it-IT" sz="32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</p:spTree>
    <p:extLst>
      <p:ext uri="{BB962C8B-B14F-4D97-AF65-F5344CB8AC3E}">
        <p14:creationId xmlns:p14="http://schemas.microsoft.com/office/powerpoint/2010/main" val="7870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4936" y="251622"/>
            <a:ext cx="11683214" cy="694416"/>
          </a:xfrm>
        </p:spPr>
        <p:txBody>
          <a:bodyPr/>
          <a:lstStyle/>
          <a:p>
            <a:r>
              <a:rPr lang="it-IT" sz="1800" b="1" dirty="0" smtClean="0"/>
              <a:t>2017-2021: INFORTUNI PER ATECO NELL’ARTIGIANATO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18</a:t>
            </a:fld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6703847" y="5991366"/>
            <a:ext cx="53799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Elaborazione sui casi denunciati 2017/2021 - Fonte Open Data Inail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238436"/>
              </p:ext>
            </p:extLst>
          </p:nvPr>
        </p:nvGraphicFramePr>
        <p:xfrm>
          <a:off x="470875" y="752476"/>
          <a:ext cx="7444399" cy="501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768775"/>
              </p:ext>
            </p:extLst>
          </p:nvPr>
        </p:nvGraphicFramePr>
        <p:xfrm>
          <a:off x="7915274" y="752476"/>
          <a:ext cx="3952876" cy="501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13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337" y="251514"/>
            <a:ext cx="11677880" cy="6944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b="1" dirty="0" smtClean="0"/>
              <a:t>2017-2021: ESITO INFORTUNI E CASI MORTALI NELL’ARTIGIANATO IN </a:t>
            </a:r>
            <a:r>
              <a:rPr lang="it-IT" sz="1800" b="1" dirty="0" smtClean="0"/>
              <a:t>PROVINCIA DI ALESSANDRIA</a:t>
            </a:r>
            <a:endParaRPr lang="it-IT" sz="18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19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Fonte Open Data Inail – dati aggiornati al </a:t>
            </a:r>
            <a:r>
              <a:rPr lang="it-IT" sz="1000" b="1" dirty="0" smtClean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30/04/2022 </a:t>
            </a:r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le sfumature di blu indicano i settori assicurati direttamente </a:t>
            </a:r>
            <a:r>
              <a:rPr lang="it-IT" sz="1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all’Inail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701278"/>
              </p:ext>
            </p:extLst>
          </p:nvPr>
        </p:nvGraphicFramePr>
        <p:xfrm>
          <a:off x="528810" y="945930"/>
          <a:ext cx="5567190" cy="482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9620731"/>
              </p:ext>
            </p:extLst>
          </p:nvPr>
        </p:nvGraphicFramePr>
        <p:xfrm>
          <a:off x="6095999" y="945930"/>
          <a:ext cx="5802217" cy="482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949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2</a:t>
            </a:fld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591498" y="1966343"/>
            <a:ext cx="5048005" cy="2511846"/>
          </a:xfrm>
        </p:spPr>
        <p:txBody>
          <a:bodyPr anchor="ctr" anchorCtr="0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DATI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COMPLESSIVI</a:t>
            </a:r>
            <a:endParaRPr lang="it-IT" sz="2800" dirty="0">
              <a:solidFill>
                <a:srgbClr val="002E5D"/>
              </a:solidFill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2091083" y="6482763"/>
            <a:ext cx="6364288" cy="231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09/05/2023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04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87" y="251514"/>
            <a:ext cx="11887200" cy="69441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b="1" dirty="0" smtClean="0"/>
              <a:t>2017-2021: MALATTIE PROFESSIONALI DENUNCIATE NELL’ARTIGIANATO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20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</a:t>
            </a:r>
            <a:r>
              <a:rPr lang="it-IT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454047"/>
              </p:ext>
            </p:extLst>
          </p:nvPr>
        </p:nvGraphicFramePr>
        <p:xfrm>
          <a:off x="534255" y="1099335"/>
          <a:ext cx="11185305" cy="46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323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b="1" dirty="0" smtClean="0"/>
              <a:t/>
            </a:r>
            <a:br>
              <a:rPr lang="it-IT" sz="2400" b="1" dirty="0" smtClean="0"/>
            </a:br>
            <a:endParaRPr lang="it-IT" sz="24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21</a:t>
            </a:fld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3215811" y="1968954"/>
            <a:ext cx="5753527" cy="2511846"/>
          </a:xfrm>
        </p:spPr>
        <p:txBody>
          <a:bodyPr anchor="ctr" anchorCtr="0"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DATI PROVVISORI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rgbClr val="002E5D"/>
                </a:solidFill>
              </a:rPr>
              <a:t>2022</a:t>
            </a:r>
            <a:endParaRPr lang="it-IT" sz="2800" dirty="0">
              <a:solidFill>
                <a:srgbClr val="002E5D"/>
              </a:solidFill>
            </a:endParaRPr>
          </a:p>
        </p:txBody>
      </p:sp>
      <p:sp>
        <p:nvSpPr>
          <p:cNvPr id="8" name="Segnaposto testo 5"/>
          <p:cNvSpPr txBox="1">
            <a:spLocks/>
          </p:cNvSpPr>
          <p:nvPr/>
        </p:nvSpPr>
        <p:spPr>
          <a:xfrm>
            <a:off x="2091083" y="6482763"/>
            <a:ext cx="6364288" cy="23177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 baseline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</p:spTree>
    <p:extLst>
      <p:ext uri="{BB962C8B-B14F-4D97-AF65-F5344CB8AC3E}">
        <p14:creationId xmlns:p14="http://schemas.microsoft.com/office/powerpoint/2010/main" val="240015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1016" y="251514"/>
            <a:ext cx="11485909" cy="694416"/>
          </a:xfrm>
        </p:spPr>
        <p:txBody>
          <a:bodyPr/>
          <a:lstStyle/>
          <a:p>
            <a:r>
              <a:rPr lang="it-IT" sz="2400" b="1" dirty="0" smtClean="0"/>
              <a:t>2022 - INFORTUNI DENUNCIATI IN PROVINCIA DI ALESSANDRIA</a:t>
            </a:r>
            <a:endParaRPr lang="it-IT" sz="24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22</a:t>
            </a:fld>
            <a:endParaRPr lang="it-IT" b="1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67747" y="945930"/>
            <a:ext cx="10092477" cy="464331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2000" dirty="0" smtClean="0">
                <a:solidFill>
                  <a:srgbClr val="002E5D"/>
                </a:solidFill>
              </a:rPr>
              <a:t>   </a:t>
            </a:r>
            <a:endParaRPr lang="it-IT" sz="2000" dirty="0">
              <a:solidFill>
                <a:srgbClr val="002E5D"/>
              </a:solidFill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04529"/>
              </p:ext>
            </p:extLst>
          </p:nvPr>
        </p:nvGraphicFramePr>
        <p:xfrm>
          <a:off x="391016" y="1726572"/>
          <a:ext cx="11088000" cy="29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00">
                  <a:extLst>
                    <a:ext uri="{9D8B030D-6E8A-4147-A177-3AD203B41FA5}">
                      <a16:colId xmlns:a16="http://schemas.microsoft.com/office/drawing/2014/main" val="2103018698"/>
                    </a:ext>
                  </a:extLst>
                </a:gridCol>
                <a:gridCol w="4163310">
                  <a:extLst>
                    <a:ext uri="{9D8B030D-6E8A-4147-A177-3AD203B41FA5}">
                      <a16:colId xmlns:a16="http://schemas.microsoft.com/office/drawing/2014/main" val="4060470747"/>
                    </a:ext>
                  </a:extLst>
                </a:gridCol>
                <a:gridCol w="4707090">
                  <a:extLst>
                    <a:ext uri="{9D8B030D-6E8A-4147-A177-3AD203B41FA5}">
                      <a16:colId xmlns:a16="http://schemas.microsoft.com/office/drawing/2014/main" val="999752594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DENUNCIATI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 CUI MORTALI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91872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5.044 (+23,9%)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16 (=</a:t>
                      </a:r>
                      <a:r>
                        <a:rPr lang="it-IT" sz="1400" b="1" kern="1200" dirty="0" smtClean="0">
                          <a:solidFill>
                            <a:srgbClr val="00206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02428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ARTIGIANATO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366 (</a:t>
                      </a:r>
                      <a:r>
                        <a:rPr lang="it-IT" sz="1400" b="1" kern="12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-4,2%</a:t>
                      </a:r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it-IT" sz="1400" b="1" kern="120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3 (=)</a:t>
                      </a:r>
                      <a:endParaRPr lang="it-IT" sz="1400" b="1" kern="1200" dirty="0">
                        <a:solidFill>
                          <a:srgbClr val="FF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8087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it-IT" sz="1400" b="1" kern="1200" baseline="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INCIDENZA % ARTIGIANATO</a:t>
                      </a:r>
                      <a:endParaRPr lang="it-IT" sz="1400" b="1" kern="1200" baseline="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baseline="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7,3%</a:t>
                      </a:r>
                      <a:endParaRPr lang="it-IT" sz="1400" b="1" kern="1200" baseline="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400" b="1" kern="1200" baseline="0" dirty="0" smtClean="0">
                          <a:solidFill>
                            <a:srgbClr val="002B56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18,8%</a:t>
                      </a:r>
                      <a:endParaRPr lang="it-IT" sz="1400" b="1" kern="1200" baseline="0" dirty="0">
                        <a:solidFill>
                          <a:srgbClr val="002B56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230795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</a:t>
            </a:r>
            <a:r>
              <a:rPr lang="it-IT" sz="1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dati aggiornati al </a:t>
            </a:r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31/12/2022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95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  <a:p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23</a:t>
            </a:fld>
            <a:endParaRPr lang="it-IT" b="1" dirty="0"/>
          </a:p>
        </p:txBody>
      </p:sp>
      <p:sp>
        <p:nvSpPr>
          <p:cNvPr id="8" name="Rettangolo 7"/>
          <p:cNvSpPr/>
          <p:nvPr/>
        </p:nvSpPr>
        <p:spPr>
          <a:xfrm>
            <a:off x="3864627" y="2422978"/>
            <a:ext cx="4320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ts val="600"/>
              </a:spcBef>
              <a:spcAft>
                <a:spcPts val="1100"/>
              </a:spcAft>
            </a:pPr>
            <a:r>
              <a:rPr lang="it-IT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Grazie per l’attenzione!</a:t>
            </a:r>
            <a:endParaRPr lang="it-IT" sz="4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INFORTUNI E CASI MORTALI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3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0010025"/>
              </p:ext>
            </p:extLst>
          </p:nvPr>
        </p:nvGraphicFramePr>
        <p:xfrm>
          <a:off x="470877" y="733424"/>
          <a:ext cx="11248684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83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DISTRIBUZIONE INFORTUNATI PER ETÀ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4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209487"/>
              </p:ext>
            </p:extLst>
          </p:nvPr>
        </p:nvGraphicFramePr>
        <p:xfrm>
          <a:off x="470877" y="733425"/>
          <a:ext cx="11248684" cy="493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52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075" y="251514"/>
            <a:ext cx="11753850" cy="694416"/>
          </a:xfrm>
        </p:spPr>
        <p:txBody>
          <a:bodyPr/>
          <a:lstStyle/>
          <a:p>
            <a:r>
              <a:rPr lang="it-IT" sz="1800" b="1" dirty="0" smtClean="0"/>
              <a:t>2017-2021: INFORTUNATI PER GENERE E NAZIONALITÀ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5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30/04/2022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pic>
        <p:nvPicPr>
          <p:cNvPr id="10" name="Picture 2" descr="http://4.bp.blogspot.com/-r3MZh7IK7HI/UTVgpVo4VeI/AAAAAAAABto/EG9aBqqN7DQ/s1600/woman-figure-symbol-hi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815" y="1493852"/>
            <a:ext cx="1459034" cy="2952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1" name="CasellaDiTesto 10"/>
          <p:cNvSpPr txBox="1"/>
          <p:nvPr/>
        </p:nvSpPr>
        <p:spPr>
          <a:xfrm>
            <a:off x="2300131" y="4553574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41%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INFORTUNI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" descr="http://4.bp.blogspot.com/-r3MZh7IK7HI/UTVgpVo4VeI/AAAAAAAABto/EG9aBqqN7DQ/s1600/woman-figure-symbol-hi.png"/>
          <p:cNvPicPr>
            <a:picLocks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848" y="3653852"/>
            <a:ext cx="396000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3748692" y="4445852"/>
            <a:ext cx="2034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11%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INFORTUNI MORTALI</a:t>
            </a:r>
          </a:p>
        </p:txBody>
      </p:sp>
      <p:pic>
        <p:nvPicPr>
          <p:cNvPr id="14" name="Picture 2" descr="http://www.kennedyovest3.gov.it/wp/wp-content/uploads/2014/12/mondo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491" y="1973788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6222054" y="3563144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18%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INFORTUNI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" descr="http://www.kennedyovest3.gov.it/wp/wp-content/uploads/2014/12/mondo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713" y="1138379"/>
            <a:ext cx="2232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8875974" y="3455422"/>
            <a:ext cx="21602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31%</a:t>
            </a:r>
            <a:endParaRPr lang="it-IT" sz="1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INFORTUNI MORTALI</a:t>
            </a:r>
          </a:p>
        </p:txBody>
      </p:sp>
    </p:spTree>
    <p:extLst>
      <p:ext uri="{BB962C8B-B14F-4D97-AF65-F5344CB8AC3E}">
        <p14:creationId xmlns:p14="http://schemas.microsoft.com/office/powerpoint/2010/main" val="186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INFORTUNI PER TIPO DI RISCHIO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6</a:t>
            </a:fld>
            <a:endParaRPr lang="it-IT" b="1" dirty="0"/>
          </a:p>
        </p:txBody>
      </p:sp>
      <p:pic>
        <p:nvPicPr>
          <p:cNvPr id="12" name="Picture 6" descr="http://cdns2.freepik.com/foto-gratuito/fabbrica_318-47734.jpg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4" y="747482"/>
            <a:ext cx="1908000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431453" y="1019092"/>
            <a:ext cx="208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INFORTUNI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800227" y="4125080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MEZZO DI TRASPORTO</a:t>
            </a:r>
          </a:p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IN OCCASIONE DI LAVORO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8109188" y="1087165"/>
            <a:ext cx="250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CASI MORTALI</a:t>
            </a:r>
          </a:p>
        </p:txBody>
      </p:sp>
      <p:pic>
        <p:nvPicPr>
          <p:cNvPr id="22" name="Picture 6" descr="http://www.clker.com/cliparts/A/g/p/8/E/8/camion-hi.png"/>
          <p:cNvPicPr>
            <a:picLocks noChangeArrowheads="1"/>
          </p:cNvPicPr>
          <p:nvPr/>
        </p:nvPicPr>
        <p:blipFill>
          <a:blip r:embed="rId4" cstate="print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24" y="3187698"/>
            <a:ext cx="1908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5711344" y="5739738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ITINERE</a:t>
            </a:r>
          </a:p>
        </p:txBody>
      </p:sp>
      <p:pic>
        <p:nvPicPr>
          <p:cNvPr id="24" name="Picture 4" descr="http://www.clker.com/cliparts/9/1/d/e/1244688717437814446motorcycle-accident.svg.hi.png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359" y="4692170"/>
            <a:ext cx="1908000" cy="9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sellaDiTesto 25"/>
          <p:cNvSpPr txBox="1"/>
          <p:nvPr/>
        </p:nvSpPr>
        <p:spPr>
          <a:xfrm>
            <a:off x="1265592" y="1723732"/>
            <a:ext cx="2412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84% </a:t>
            </a:r>
            <a:endParaRPr lang="it-IT" sz="60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942601" y="256346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AMBIENTE ORDINARIO</a:t>
            </a:r>
          </a:p>
          <a:p>
            <a:pPr algn="ctr"/>
            <a:r>
              <a:rPr lang="it-IT" sz="12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DI LAVORO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244411" y="3573418"/>
            <a:ext cx="24129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3% 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65592" y="5027487"/>
            <a:ext cx="241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13% </a:t>
            </a:r>
            <a:endParaRPr lang="it-IT" sz="12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8187394" y="1865436"/>
            <a:ext cx="24129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7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68% </a:t>
            </a:r>
            <a:endParaRPr lang="it-IT" sz="47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8154483" y="3514463"/>
            <a:ext cx="2412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15% </a:t>
            </a:r>
            <a:endParaRPr lang="it-IT" sz="12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8199780" y="4953128"/>
            <a:ext cx="2412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17% </a:t>
            </a:r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7617522" y="5936064"/>
            <a:ext cx="44069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Fonte Open Data Inail - dati aggiornati al </a:t>
            </a:r>
            <a:r>
              <a:rPr lang="it-IT" sz="10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30/04/2022</a:t>
            </a:r>
            <a:endParaRPr lang="it-IT" sz="105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arentesi graffa aperta 4"/>
          <p:cNvSpPr/>
          <p:nvPr/>
        </p:nvSpPr>
        <p:spPr>
          <a:xfrm>
            <a:off x="1741280" y="3655698"/>
            <a:ext cx="349803" cy="1666762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CasellaDiTesto 33"/>
          <p:cNvSpPr txBox="1"/>
          <p:nvPr/>
        </p:nvSpPr>
        <p:spPr>
          <a:xfrm>
            <a:off x="88916" y="3991258"/>
            <a:ext cx="1511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RISCHIO</a:t>
            </a:r>
          </a:p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STRADA</a:t>
            </a:r>
          </a:p>
          <a:p>
            <a:pPr algn="ctr"/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16%</a:t>
            </a:r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5" name="Parentesi graffa aperta 34"/>
          <p:cNvSpPr/>
          <p:nvPr/>
        </p:nvSpPr>
        <p:spPr>
          <a:xfrm rot="10800000">
            <a:off x="9907472" y="3655698"/>
            <a:ext cx="349803" cy="1666762"/>
          </a:xfrm>
          <a:prstGeom prst="leftBrace">
            <a:avLst>
              <a:gd name="adj1" fmla="val 0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CasellaDiTesto 35"/>
          <p:cNvSpPr txBox="1"/>
          <p:nvPr/>
        </p:nvSpPr>
        <p:spPr>
          <a:xfrm>
            <a:off x="10283978" y="3842776"/>
            <a:ext cx="16443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RISCHIO</a:t>
            </a:r>
          </a:p>
          <a:p>
            <a:pPr algn="ctr"/>
            <a:r>
              <a:rPr lang="it-IT" sz="14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STRADA</a:t>
            </a:r>
          </a:p>
          <a:p>
            <a:pPr algn="ctr"/>
            <a:endParaRPr lang="it-IT" sz="14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r>
              <a:rPr lang="it-IT" sz="280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32%</a:t>
            </a:r>
            <a:endParaRPr lang="it-IT" sz="280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</p:spTree>
    <p:extLst>
      <p:ext uri="{BB962C8B-B14F-4D97-AF65-F5344CB8AC3E}">
        <p14:creationId xmlns:p14="http://schemas.microsoft.com/office/powerpoint/2010/main" val="11742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6700" y="251514"/>
            <a:ext cx="11620499" cy="694416"/>
          </a:xfrm>
        </p:spPr>
        <p:txBody>
          <a:bodyPr/>
          <a:lstStyle/>
          <a:p>
            <a:r>
              <a:rPr lang="it-IT" sz="1800" b="1" dirty="0" smtClean="0"/>
              <a:t>2017-2021: INFORTUNI E CASI MORTALI IN PROVINCIA DI ALESSANDRIA PER SETTORE</a:t>
            </a:r>
            <a:endParaRPr lang="it-IT" sz="18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7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Fonte Open Data Inail – dati aggiornati al </a:t>
            </a:r>
            <a:r>
              <a:rPr lang="it-IT" sz="1000" b="1" dirty="0" smtClean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30/04/2022 </a:t>
            </a:r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le sfumature di blu indicano i settori assicurati direttamente </a:t>
            </a:r>
            <a:r>
              <a:rPr lang="it-IT" sz="10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all’Inail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545660"/>
              </p:ext>
            </p:extLst>
          </p:nvPr>
        </p:nvGraphicFramePr>
        <p:xfrm>
          <a:off x="542925" y="742950"/>
          <a:ext cx="5553075" cy="489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441721"/>
              </p:ext>
            </p:extLst>
          </p:nvPr>
        </p:nvGraphicFramePr>
        <p:xfrm>
          <a:off x="6095999" y="742950"/>
          <a:ext cx="5623561" cy="489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188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1800" b="1" dirty="0" smtClean="0"/>
              <a:t>2017-2021: ESITO INFORTUNI E CASI MORTALI IN PROVINCIA DI ALESSANDRIA</a:t>
            </a:r>
            <a:endParaRPr lang="it-IT" sz="1800" b="1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8</a:t>
            </a:fld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50976" y="5934456"/>
            <a:ext cx="10781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Fonte Open Data Inail – dati aggiornati al </a:t>
            </a:r>
            <a:r>
              <a:rPr lang="it-IT" sz="1000" b="1" dirty="0" smtClean="0">
                <a:solidFill>
                  <a:srgbClr val="002060"/>
                </a:solidFill>
                <a:latin typeface="Verdana" charset="0"/>
                <a:ea typeface="Verdana" charset="0"/>
                <a:cs typeface="Verdana" charset="0"/>
              </a:rPr>
              <a:t>30/04/2022 </a:t>
            </a:r>
            <a:r>
              <a:rPr lang="it-IT" sz="1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le sfumature di blu indicano le definizioni positive</a:t>
            </a:r>
            <a:endParaRPr lang="it-IT" sz="1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371156"/>
              </p:ext>
            </p:extLst>
          </p:nvPr>
        </p:nvGraphicFramePr>
        <p:xfrm>
          <a:off x="458264" y="731521"/>
          <a:ext cx="5625123" cy="503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627318"/>
              </p:ext>
            </p:extLst>
          </p:nvPr>
        </p:nvGraphicFramePr>
        <p:xfrm>
          <a:off x="6095999" y="731521"/>
          <a:ext cx="5623561" cy="503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1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0876" y="251622"/>
            <a:ext cx="11261295" cy="694416"/>
          </a:xfrm>
        </p:spPr>
        <p:txBody>
          <a:bodyPr/>
          <a:lstStyle/>
          <a:p>
            <a:r>
              <a:rPr lang="it-IT" sz="1800" b="1" dirty="0" smtClean="0"/>
              <a:t>2017-2021: INFORTUNI PER CODICE ATECO IN PROVINCIA DI ALESSANDRIA</a:t>
            </a:r>
            <a:endParaRPr lang="it-IT" sz="18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89E2B-7837-6B45-9BB2-CC8B24B0904A}" type="slidenum">
              <a:rPr lang="it-IT" b="1" smtClean="0"/>
              <a:pPr/>
              <a:t>9</a:t>
            </a:fld>
            <a:endParaRPr lang="it-IT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4249405" y="5991362"/>
            <a:ext cx="77925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 dirty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Elaborazione sui casi denunciati 2017/2021 - Fonte Open Data </a:t>
            </a:r>
            <a:r>
              <a:rPr lang="it-IT" sz="1050" b="1" dirty="0" err="1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Inai</a:t>
            </a:r>
            <a:r>
              <a:rPr lang="it-IT" sz="1050" b="1" dirty="0" smtClean="0">
                <a:solidFill>
                  <a:srgbClr val="002E5D"/>
                </a:solidFill>
                <a:latin typeface="Verdana" charset="0"/>
                <a:ea typeface="Verdana" charset="0"/>
                <a:cs typeface="Verdana" charset="0"/>
              </a:rPr>
              <a:t> – dati aggiornati al 30/04/2022</a:t>
            </a:r>
            <a:endParaRPr lang="it-IT" sz="1050" b="1" dirty="0">
              <a:solidFill>
                <a:srgbClr val="002E5D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/>
              <a:t>09/05/2023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97816"/>
              </p:ext>
            </p:extLst>
          </p:nvPr>
        </p:nvGraphicFramePr>
        <p:xfrm>
          <a:off x="470876" y="752476"/>
          <a:ext cx="7415824" cy="501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23797"/>
              </p:ext>
            </p:extLst>
          </p:nvPr>
        </p:nvGraphicFramePr>
        <p:xfrm>
          <a:off x="7886700" y="752476"/>
          <a:ext cx="3971924" cy="501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62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816</Words>
  <Application>Microsoft Office PowerPoint</Application>
  <PresentationFormat>Widescreen</PresentationFormat>
  <Paragraphs>260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Verdana</vt:lpstr>
      <vt:lpstr>Tema di Office</vt:lpstr>
      <vt:lpstr> Infortuni e malattie professionali nel quinquennio 2017-2021</vt:lpstr>
      <vt:lpstr> </vt:lpstr>
      <vt:lpstr>2017-2021: INFORTUNI E CASI MORTALI IN PROVINCIA DI ALESSANDRIA</vt:lpstr>
      <vt:lpstr>2017-2021: DISTRIBUZIONE INFORTUNATI PER ETÀ IN PROVINCIA DI ALESSANDRIA</vt:lpstr>
      <vt:lpstr>2017-2021: INFORTUNATI PER GENERE E NAZIONALITÀ IN PROVINCIA DI ALESSANDRIA</vt:lpstr>
      <vt:lpstr>2017-2021: INFORTUNI PER TIPO DI RISCHIO IN PROVINCIA DI ALESSANDRIA</vt:lpstr>
      <vt:lpstr>2017-2021: INFORTUNI E CASI MORTALI IN PROVINCIA DI ALESSANDRIA PER SETTORE</vt:lpstr>
      <vt:lpstr>2017-2021: ESITO INFORTUNI E CASI MORTALI IN PROVINCIA DI ALESSANDRIA</vt:lpstr>
      <vt:lpstr>2017-2021: INFORTUNI PER CODICE ATECO IN PROVINCIA DI ALESSANDRIA</vt:lpstr>
      <vt:lpstr>2017-2021: MALATTIE PROFESSIONALI DENUNCIATE IN PROVINCIA DI ALESSANDRIA</vt:lpstr>
      <vt:lpstr>INFORTUNI DA COVID AL 31/12/2022 </vt:lpstr>
      <vt:lpstr>2020-2022: INFORTUNI COVID IN PIEMONTE</vt:lpstr>
      <vt:lpstr> </vt:lpstr>
      <vt:lpstr>AZIENDE ARTIGIANE ASSICURATE ALL’INAIL IN PROVINCIA DI ALESSANDRIA</vt:lpstr>
      <vt:lpstr>2017-2021: INFORTUNI E CASI MORTALI ARTIGIANATO IN PROVINCIA DI ALESSANDRIA </vt:lpstr>
      <vt:lpstr>2017-2021: INCIDENZA ARTIGIANATO IN PROVINCIA DI ALESSANDRIA</vt:lpstr>
      <vt:lpstr>2017-2021: TIPO DI RISCHIO NELL’ARTIGIANATO IN PROVINCIA DI ALESSANDRIA</vt:lpstr>
      <vt:lpstr>2017-2021: INFORTUNI PER ATECO NELL’ARTIGIANATO PROVINCIA DI ALESSANDRIA</vt:lpstr>
      <vt:lpstr>2017-2021: ESITO INFORTUNI E CASI MORTALI NELL’ARTIGIANATO IN PROVINCIA DI ALESSANDRIA</vt:lpstr>
      <vt:lpstr>2017-2021: MALATTIE PROFESSIONALI DENUNCIATE NELL’ARTIGIANATO IN PROVINCIA DI ALESSANDRIA</vt:lpstr>
      <vt:lpstr> </vt:lpstr>
      <vt:lpstr>2022 - INFORTUNI DENUNCIATI IN PROVINCIA DI ALESSANDRIA</vt:lpstr>
      <vt:lpstr>Presentazione standard di PowerPoint</vt:lpstr>
    </vt:vector>
  </TitlesOfParts>
  <Company>INAIL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Maltana Mirko</dc:creator>
  <cp:lastModifiedBy>Maltana Mirko</cp:lastModifiedBy>
  <cp:revision>202</cp:revision>
  <cp:lastPrinted>2023-05-04T07:48:05Z</cp:lastPrinted>
  <dcterms:created xsi:type="dcterms:W3CDTF">2022-04-20T07:41:52Z</dcterms:created>
  <dcterms:modified xsi:type="dcterms:W3CDTF">2023-05-04T08:52:25Z</dcterms:modified>
</cp:coreProperties>
</file>